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8" r:id="rId1"/>
  </p:sldMasterIdLst>
  <p:notesMasterIdLst>
    <p:notesMasterId r:id="rId21"/>
  </p:notesMasterIdLst>
  <p:handoutMasterIdLst>
    <p:handoutMasterId r:id="rId22"/>
  </p:handoutMasterIdLst>
  <p:sldIdLst>
    <p:sldId id="339" r:id="rId2"/>
    <p:sldId id="369" r:id="rId3"/>
    <p:sldId id="375" r:id="rId4"/>
    <p:sldId id="370" r:id="rId5"/>
    <p:sldId id="388" r:id="rId6"/>
    <p:sldId id="373" r:id="rId7"/>
    <p:sldId id="272" r:id="rId8"/>
    <p:sldId id="366" r:id="rId9"/>
    <p:sldId id="387" r:id="rId10"/>
    <p:sldId id="377" r:id="rId11"/>
    <p:sldId id="379" r:id="rId12"/>
    <p:sldId id="343" r:id="rId13"/>
    <p:sldId id="380" r:id="rId14"/>
    <p:sldId id="353" r:id="rId15"/>
    <p:sldId id="382" r:id="rId16"/>
    <p:sldId id="356" r:id="rId17"/>
    <p:sldId id="357" r:id="rId18"/>
    <p:sldId id="362" r:id="rId19"/>
    <p:sldId id="363"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ayne Cha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D3772"/>
    <a:srgbClr val="38ABBF"/>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35"/>
    <p:restoredTop sz="85798"/>
  </p:normalViewPr>
  <p:slideViewPr>
    <p:cSldViewPr snapToGrid="0" snapToObjects="1">
      <p:cViewPr varScale="1">
        <p:scale>
          <a:sx n="128" d="100"/>
          <a:sy n="128" d="100"/>
        </p:scale>
        <p:origin x="264" y="176"/>
      </p:cViewPr>
      <p:guideLst>
        <p:guide orient="horz" pos="1620"/>
        <p:guide pos="2880"/>
      </p:guideLst>
    </p:cSldViewPr>
  </p:slideViewPr>
  <p:notesTextViewPr>
    <p:cViewPr>
      <p:scale>
        <a:sx n="70" d="100"/>
        <a:sy n="70" d="100"/>
      </p:scale>
      <p:origin x="0" y="0"/>
    </p:cViewPr>
  </p:notesTextViewPr>
  <p:sorterViewPr>
    <p:cViewPr>
      <p:scale>
        <a:sx n="90" d="100"/>
        <a:sy n="90" d="100"/>
      </p:scale>
      <p:origin x="0" y="0"/>
    </p:cViewPr>
  </p:sorterViewPr>
  <p:notesViewPr>
    <p:cSldViewPr snapToGrid="0" snapToObjects="1">
      <p:cViewPr varScale="1">
        <p:scale>
          <a:sx n="90" d="100"/>
          <a:sy n="90" d="100"/>
        </p:scale>
        <p:origin x="2632"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F2DDC-4346-4C46-A995-A9384BF6B21B}" type="datetimeFigureOut">
              <a:rPr lang="en-US" smtClean="0"/>
              <a:t>10/25/16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F0DF15-4673-6744-A568-D8C373B1493B}" type="slidenum">
              <a:rPr lang="en-US" smtClean="0"/>
              <a:t>‹#›</a:t>
            </a:fld>
            <a:endParaRPr lang="en-US"/>
          </a:p>
        </p:txBody>
      </p:sp>
    </p:spTree>
    <p:extLst>
      <p:ext uri="{BB962C8B-B14F-4D97-AF65-F5344CB8AC3E}">
        <p14:creationId xmlns:p14="http://schemas.microsoft.com/office/powerpoint/2010/main" val="340235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None/>
              <a:defRPr sz="12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None/>
              <a:defRPr sz="1200" b="0"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None/>
              <a:defRPr sz="1200" b="0" i="0" u="none" strike="noStrike" cap="none">
                <a:solidFill>
                  <a:schemeClr val="dk1"/>
                </a:solidFill>
                <a:latin typeface="Calibri"/>
                <a:ea typeface="Calibri"/>
                <a:cs typeface="Calibri"/>
                <a:sym typeface="Calibri"/>
              </a:defRPr>
            </a:lvl3pPr>
            <a:lvl4pPr marL="1371600" marR="0" lvl="3" indent="0" algn="l" rtl="0">
              <a:spcBef>
                <a:spcPts val="360"/>
              </a:spcBef>
              <a:spcAft>
                <a:spcPts val="0"/>
              </a:spcAft>
              <a:buNone/>
              <a:defRPr sz="1200" b="0" i="0" u="none" strike="noStrike" cap="none">
                <a:solidFill>
                  <a:schemeClr val="dk1"/>
                </a:solidFill>
                <a:latin typeface="Calibri"/>
                <a:ea typeface="Calibri"/>
                <a:cs typeface="Calibri"/>
                <a:sym typeface="Calibri"/>
              </a:defRPr>
            </a:lvl4pPr>
            <a:lvl5pPr marL="1828800" marR="0" lvl="4" indent="0" algn="l" rtl="0">
              <a:spcBef>
                <a:spcPts val="360"/>
              </a:spcBef>
              <a:spcAft>
                <a:spcPts val="0"/>
              </a:spcAft>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7813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NOT JUST SCI-FI</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a:t>
            </a:fld>
            <a:endParaRPr lang="en-US"/>
          </a:p>
        </p:txBody>
      </p:sp>
    </p:spTree>
    <p:extLst>
      <p:ext uri="{BB962C8B-B14F-4D97-AF65-F5344CB8AC3E}">
        <p14:creationId xmlns:p14="http://schemas.microsoft.com/office/powerpoint/2010/main" val="940247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69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2" name="Shape 49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111125" marR="0" lvl="0" indent="-9525" algn="l" rtl="0">
              <a:spcBef>
                <a:spcPts val="0"/>
              </a:spcBef>
              <a:spcAft>
                <a:spcPts val="0"/>
              </a:spcAft>
              <a:buSzPct val="25000"/>
              <a:buNone/>
            </a:pPr>
            <a:r>
              <a:rPr lang="en-US" sz="1400" b="1" i="0" u="none" strike="noStrike" cap="none" dirty="0">
                <a:solidFill>
                  <a:schemeClr val="dk2"/>
                </a:solidFill>
                <a:latin typeface="Source Sans Pro"/>
                <a:ea typeface="Source Sans Pro"/>
                <a:cs typeface="Source Sans Pro"/>
                <a:sym typeface="Source Sans Pro"/>
              </a:rPr>
              <a:t>The </a:t>
            </a:r>
            <a:r>
              <a:rPr lang="en-US" sz="1400" b="1" i="0" u="none" strike="noStrike" cap="none" dirty="0" err="1">
                <a:solidFill>
                  <a:schemeClr val="dk2"/>
                </a:solidFill>
                <a:latin typeface="Source Sans Pro"/>
                <a:ea typeface="Source Sans Pro"/>
                <a:cs typeface="Source Sans Pro"/>
                <a:sym typeface="Source Sans Pro"/>
              </a:rPr>
              <a:t>DatabricksEnterprise</a:t>
            </a:r>
            <a:r>
              <a:rPr lang="en-US" sz="1400" b="1" i="0" u="none" strike="noStrike" cap="none" dirty="0">
                <a:solidFill>
                  <a:schemeClr val="dk2"/>
                </a:solidFill>
                <a:latin typeface="Source Sans Pro"/>
                <a:ea typeface="Source Sans Pro"/>
                <a:cs typeface="Source Sans Pro"/>
                <a:sym typeface="Source Sans Pro"/>
              </a:rPr>
              <a:t> Spark Platform</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Built by the creators of Spark</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Contribute 75% of the code </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Trained 20,000+ users </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Largest # of customers deploying Spark</a:t>
            </a:r>
          </a:p>
          <a:p>
            <a:pPr marL="454025" marR="0" lvl="0" indent="-352425" algn="l" rtl="0">
              <a:spcBef>
                <a:spcPts val="360"/>
              </a:spcBef>
              <a:spcAft>
                <a:spcPts val="0"/>
              </a:spcAft>
              <a:buClr>
                <a:schemeClr val="dk1"/>
              </a:buClr>
              <a:buSzPct val="100000"/>
              <a:buFont typeface="Arial"/>
              <a:buNone/>
            </a:pPr>
            <a:endParaRPr sz="1200" b="0" i="0" u="none" strike="noStrike" cap="none" dirty="0">
              <a:solidFill>
                <a:schemeClr val="dk2"/>
              </a:solidFill>
              <a:latin typeface="Source Sans Pro"/>
              <a:ea typeface="Source Sans Pro"/>
              <a:cs typeface="Source Sans Pro"/>
              <a:sym typeface="Source Sans Pro"/>
            </a:endParaRPr>
          </a:p>
          <a:p>
            <a:pPr marL="111125" marR="0" lvl="0" indent="-9525" algn="l" rtl="0">
              <a:spcBef>
                <a:spcPts val="420"/>
              </a:spcBef>
              <a:spcAft>
                <a:spcPts val="0"/>
              </a:spcAft>
              <a:buSzPct val="25000"/>
              <a:buNone/>
            </a:pPr>
            <a:r>
              <a:rPr lang="en-US" sz="1400" b="1" i="0" u="none" strike="noStrike" cap="none" dirty="0">
                <a:solidFill>
                  <a:schemeClr val="dk2"/>
                </a:solidFill>
                <a:latin typeface="Source Sans Pro"/>
                <a:ea typeface="Source Sans Pro"/>
                <a:cs typeface="Source Sans Pro"/>
                <a:sym typeface="Source Sans Pro"/>
              </a:rPr>
              <a:t>Spark is becoming the de facto standard for big data</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Started at UC Berkeley </a:t>
            </a:r>
            <a:r>
              <a:rPr lang="en-US" sz="1200" b="0" i="0" u="none" strike="noStrike" cap="none" dirty="0" err="1">
                <a:solidFill>
                  <a:schemeClr val="dk2"/>
                </a:solidFill>
                <a:latin typeface="Source Sans Pro"/>
                <a:ea typeface="Source Sans Pro"/>
                <a:cs typeface="Source Sans Pro"/>
                <a:sym typeface="Source Sans Pro"/>
              </a:rPr>
              <a:t>AMPLab</a:t>
            </a:r>
            <a:r>
              <a:rPr lang="en-US" sz="1200" b="0" i="0" u="none" strike="noStrike" cap="none" dirty="0">
                <a:solidFill>
                  <a:schemeClr val="dk2"/>
                </a:solidFill>
                <a:latin typeface="Source Sans Pro"/>
                <a:ea typeface="Source Sans Pro"/>
                <a:cs typeface="Source Sans Pro"/>
                <a:sym typeface="Source Sans Pro"/>
              </a:rPr>
              <a:t> in 2009</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Most active open source project  in data processing (1000+ contributors)</a:t>
            </a:r>
          </a:p>
          <a:p>
            <a:pPr marL="454025" marR="0" lvl="0" indent="-352425" algn="l" rtl="0">
              <a:spcBef>
                <a:spcPts val="360"/>
              </a:spcBef>
              <a:spcAft>
                <a:spcPts val="0"/>
              </a:spcAft>
              <a:buClr>
                <a:schemeClr val="dk1"/>
              </a:buClr>
              <a:buSzPct val="100000"/>
              <a:buFont typeface="Arial"/>
              <a:buNone/>
            </a:pPr>
            <a:endParaRPr sz="1200" b="0" i="0" u="none" strike="noStrike" cap="none" dirty="0">
              <a:solidFill>
                <a:schemeClr val="dk2"/>
              </a:solidFill>
              <a:latin typeface="Source Sans Pro"/>
              <a:ea typeface="Source Sans Pro"/>
              <a:cs typeface="Source Sans Pro"/>
              <a:sym typeface="Source Sans Pro"/>
            </a:endParaRPr>
          </a:p>
          <a:p>
            <a:pPr marL="0" marR="0" lvl="0" indent="0" algn="l" rtl="0">
              <a:lnSpc>
                <a:spcPct val="100000"/>
              </a:lnSpc>
              <a:spcBef>
                <a:spcPts val="36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Today, the de facto technology standard for big data processing is Apache Spark. Spark is an open source data processing framework that was built for speed, ease of use, and scale. </a:t>
            </a:r>
          </a:p>
          <a:p>
            <a:pPr marL="0" marR="0" lvl="0" indent="0" algn="l" rtl="0">
              <a:lnSpc>
                <a:spcPct val="100000"/>
              </a:lnSpc>
              <a:spcBef>
                <a:spcPts val="36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It has been adopted by thousands of companies for every type of workload because it solves some of the most pressing data challenges:</a:t>
            </a:r>
          </a:p>
          <a:p>
            <a:pPr marL="171450" marR="0" lvl="0" indent="-171450" algn="l" rtl="0">
              <a:spcBef>
                <a:spcPts val="36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Ability to process a wide variety of data types.</a:t>
            </a:r>
          </a:p>
          <a:p>
            <a:pPr marL="171450" marR="0" lvl="0" indent="-171450" algn="l" rtl="0">
              <a:lnSpc>
                <a:spcPct val="100000"/>
              </a:lnSpc>
              <a:spcBef>
                <a:spcPts val="36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Unlimited scalability, for organizations with rapidly growing data. </a:t>
            </a:r>
          </a:p>
          <a:p>
            <a:pPr marL="171450" marR="0" lvl="0" indent="-171450" algn="l" rtl="0">
              <a:spcBef>
                <a:spcPts val="36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Flexible enough to be customized for many use cases and with a wide variety of programming languages.</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360"/>
              </a:spcBef>
              <a:spcAft>
                <a:spcPts val="0"/>
              </a:spcAft>
              <a:buClr>
                <a:schemeClr val="dk1"/>
              </a:buClr>
              <a:buSzPct val="25000"/>
              <a:buFont typeface="Calibri"/>
              <a:buNone/>
            </a:pPr>
            <a:r>
              <a:rPr lang="en-US" sz="1200" b="0" i="0" u="none" strike="noStrike" cap="none" dirty="0" err="1">
                <a:solidFill>
                  <a:schemeClr val="dk1"/>
                </a:solidFill>
                <a:latin typeface="Calibri"/>
                <a:ea typeface="Calibri"/>
                <a:cs typeface="Calibri"/>
                <a:sym typeface="Calibri"/>
              </a:rPr>
              <a:t>Databricks</a:t>
            </a:r>
            <a:r>
              <a:rPr lang="en-US" sz="1200" b="0" i="0" u="none" strike="noStrike" cap="none" dirty="0">
                <a:solidFill>
                  <a:schemeClr val="dk1"/>
                </a:solidFill>
                <a:latin typeface="Calibri"/>
                <a:ea typeface="Calibri"/>
                <a:cs typeface="Calibri"/>
                <a:sym typeface="Calibri"/>
              </a:rPr>
              <a:t> was founded by the creators Apache Spark. In addition to creating Spark, we continue to be the driving force behind Spark contributing </a:t>
            </a:r>
            <a:r>
              <a:rPr lang="en-US" sz="1200" b="0" i="0" u="sng" strike="noStrike" cap="none" dirty="0">
                <a:solidFill>
                  <a:schemeClr val="dk1"/>
                </a:solidFill>
                <a:latin typeface="Calibri"/>
                <a:ea typeface="Calibri"/>
                <a:cs typeface="Calibri"/>
                <a:sym typeface="Calibri"/>
              </a:rPr>
              <a:t>over 75% </a:t>
            </a:r>
            <a:r>
              <a:rPr lang="en-US" sz="1200" b="0" i="0" u="none" strike="noStrike" cap="none" dirty="0">
                <a:solidFill>
                  <a:schemeClr val="dk1"/>
                </a:solidFill>
                <a:latin typeface="Calibri"/>
                <a:ea typeface="Calibri"/>
                <a:cs typeface="Calibri"/>
                <a:sym typeface="Calibri"/>
              </a:rPr>
              <a:t>of the code every release. (10X more than any other vendor); trained 20K Spark users on </a:t>
            </a:r>
            <a:r>
              <a:rPr lang="en-US" sz="1200" b="0" i="0" u="none" strike="noStrike" cap="none" dirty="0" err="1">
                <a:solidFill>
                  <a:schemeClr val="dk1"/>
                </a:solidFill>
                <a:latin typeface="Calibri"/>
                <a:ea typeface="Calibri"/>
                <a:cs typeface="Calibri"/>
                <a:sym typeface="Calibri"/>
              </a:rPr>
              <a:t>Databricks</a:t>
            </a:r>
            <a:r>
              <a:rPr lang="en-US" sz="1200" b="0" i="0" u="none" strike="noStrike" cap="none" dirty="0">
                <a:solidFill>
                  <a:schemeClr val="dk1"/>
                </a:solidFill>
                <a:latin typeface="Calibri"/>
                <a:ea typeface="Calibri"/>
                <a:cs typeface="Calibri"/>
                <a:sym typeface="Calibri"/>
              </a:rPr>
              <a:t> (more users trained than any other vendor) and has the largest number of customers deploying Spark (&gt;200)…more than any other vendor.</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360"/>
              </a:spcBef>
              <a:spcAft>
                <a:spcPts val="0"/>
              </a:spcAft>
              <a:buClr>
                <a:schemeClr val="dk1"/>
              </a:buClr>
              <a:buSzPct val="25000"/>
              <a:buFont typeface="Calibri"/>
              <a:buNone/>
            </a:pPr>
            <a:r>
              <a:rPr lang="en-US" sz="1200" b="1" i="0" u="none" strike="noStrike" cap="none" dirty="0">
                <a:solidFill>
                  <a:schemeClr val="dk1"/>
                </a:solidFill>
                <a:latin typeface="Calibri"/>
                <a:ea typeface="Calibri"/>
                <a:cs typeface="Calibri"/>
                <a:sym typeface="Calibri"/>
              </a:rPr>
              <a:t>Additional info on Spark if required: </a:t>
            </a:r>
            <a:r>
              <a:rPr lang="en-US" sz="1200" b="0" i="0" u="none" strike="noStrike" cap="none" dirty="0">
                <a:solidFill>
                  <a:schemeClr val="dk1"/>
                </a:solidFill>
                <a:latin typeface="Calibri"/>
                <a:ea typeface="Calibri"/>
                <a:cs typeface="Calibri"/>
                <a:sym typeface="Calibri"/>
              </a:rPr>
              <a:t>Much of its benefits are due to how it unifies critical data analytics capabilities such as SQL, machine learning and streaming in a single framework. This enables enterprises to simultaneously achieve high performance computing at scale while simplifying their data processing infrastructure by avoiding the difficult integration of many disparate and difficult tools with a single powerful yet simple alternative.</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a:p>
            <a:pPr marL="454025" marR="0" lvl="0" indent="-352425" algn="l" rtl="0">
              <a:spcBef>
                <a:spcPts val="360"/>
              </a:spcBef>
              <a:spcAft>
                <a:spcPts val="0"/>
              </a:spcAft>
              <a:buClr>
                <a:schemeClr val="dk1"/>
              </a:buClr>
              <a:buSzPct val="100000"/>
              <a:buFont typeface="Arial"/>
              <a:buNone/>
            </a:pPr>
            <a:endParaRPr sz="1200" b="0" i="0" u="none" strike="noStrike" cap="none" dirty="0">
              <a:solidFill>
                <a:schemeClr val="dk2"/>
              </a:solidFill>
              <a:latin typeface="Source Sans Pro"/>
              <a:ea typeface="Source Sans Pro"/>
              <a:cs typeface="Source Sans Pro"/>
              <a:sym typeface="Source Sans Pro"/>
            </a:endParaRPr>
          </a:p>
          <a:p>
            <a:pPr marL="454025" marR="0" lvl="0" indent="-352425" algn="l" rtl="0">
              <a:spcBef>
                <a:spcPts val="360"/>
              </a:spcBef>
              <a:spcAft>
                <a:spcPts val="0"/>
              </a:spcAft>
              <a:buClr>
                <a:schemeClr val="dk1"/>
              </a:buClr>
              <a:buSzPct val="100000"/>
              <a:buFont typeface="Arial"/>
              <a:buNone/>
            </a:pPr>
            <a:endParaRPr sz="1200" b="0" i="0" u="none" strike="noStrike" cap="none" dirty="0">
              <a:solidFill>
                <a:schemeClr val="dk2"/>
              </a:solidFill>
              <a:latin typeface="Source Sans Pro"/>
              <a:ea typeface="Source Sans Pro"/>
              <a:cs typeface="Source Sans Pro"/>
              <a:sym typeface="Source Sans Pro"/>
            </a:endParaRPr>
          </a:p>
          <a:p>
            <a:pPr marL="111125" marR="0" lvl="0" indent="-9525" algn="l" rtl="0">
              <a:spcBef>
                <a:spcPts val="480"/>
              </a:spcBef>
              <a:spcAft>
                <a:spcPts val="0"/>
              </a:spcAft>
              <a:buSzPct val="25000"/>
              <a:buNone/>
            </a:pPr>
            <a:endParaRPr sz="1600" b="0" i="0" u="none" strike="noStrike" cap="none" dirty="0">
              <a:solidFill>
                <a:schemeClr val="dk2"/>
              </a:solidFill>
              <a:latin typeface="Source Sans Pro"/>
              <a:ea typeface="Source Sans Pro"/>
              <a:cs typeface="Source Sans Pro"/>
              <a:sym typeface="Source Sans Pro"/>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493" name="Shape 49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3907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2" name="Shape 49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111125" marR="0" lvl="0" indent="-9525" algn="l" rtl="0">
              <a:spcBef>
                <a:spcPts val="0"/>
              </a:spcBef>
              <a:spcAft>
                <a:spcPts val="0"/>
              </a:spcAft>
              <a:buSzPct val="25000"/>
              <a:buNone/>
            </a:pPr>
            <a:r>
              <a:rPr lang="en-US" sz="1400" b="1" i="0" u="none" strike="noStrike" cap="none" dirty="0">
                <a:solidFill>
                  <a:schemeClr val="dk2"/>
                </a:solidFill>
                <a:latin typeface="Source Sans Pro"/>
                <a:ea typeface="Source Sans Pro"/>
                <a:cs typeface="Source Sans Pro"/>
                <a:sym typeface="Source Sans Pro"/>
              </a:rPr>
              <a:t>The </a:t>
            </a:r>
            <a:r>
              <a:rPr lang="en-US" sz="1400" b="1" i="0" u="none" strike="noStrike" cap="none" dirty="0" err="1">
                <a:solidFill>
                  <a:schemeClr val="dk2"/>
                </a:solidFill>
                <a:latin typeface="Source Sans Pro"/>
                <a:ea typeface="Source Sans Pro"/>
                <a:cs typeface="Source Sans Pro"/>
                <a:sym typeface="Source Sans Pro"/>
              </a:rPr>
              <a:t>DatabricksEnterprise</a:t>
            </a:r>
            <a:r>
              <a:rPr lang="en-US" sz="1400" b="1" i="0" u="none" strike="noStrike" cap="none" dirty="0">
                <a:solidFill>
                  <a:schemeClr val="dk2"/>
                </a:solidFill>
                <a:latin typeface="Source Sans Pro"/>
                <a:ea typeface="Source Sans Pro"/>
                <a:cs typeface="Source Sans Pro"/>
                <a:sym typeface="Source Sans Pro"/>
              </a:rPr>
              <a:t> Spark Platform</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Built by the creators of Spark</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Contribute 75% of the code </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Trained 20,000+ users </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Largest # of customers deploying Spark</a:t>
            </a:r>
          </a:p>
          <a:p>
            <a:pPr marL="454025" marR="0" lvl="0" indent="-352425" algn="l" rtl="0">
              <a:spcBef>
                <a:spcPts val="360"/>
              </a:spcBef>
              <a:spcAft>
                <a:spcPts val="0"/>
              </a:spcAft>
              <a:buClr>
                <a:schemeClr val="dk1"/>
              </a:buClr>
              <a:buSzPct val="100000"/>
              <a:buFont typeface="Arial"/>
              <a:buNone/>
            </a:pPr>
            <a:endParaRPr sz="1200" b="0" i="0" u="none" strike="noStrike" cap="none" dirty="0">
              <a:solidFill>
                <a:schemeClr val="dk2"/>
              </a:solidFill>
              <a:latin typeface="Source Sans Pro"/>
              <a:ea typeface="Source Sans Pro"/>
              <a:cs typeface="Source Sans Pro"/>
              <a:sym typeface="Source Sans Pro"/>
            </a:endParaRPr>
          </a:p>
          <a:p>
            <a:pPr marL="111125" marR="0" lvl="0" indent="-9525" algn="l" rtl="0">
              <a:spcBef>
                <a:spcPts val="420"/>
              </a:spcBef>
              <a:spcAft>
                <a:spcPts val="0"/>
              </a:spcAft>
              <a:buSzPct val="25000"/>
              <a:buNone/>
            </a:pPr>
            <a:r>
              <a:rPr lang="en-US" sz="1400" b="1" i="0" u="none" strike="noStrike" cap="none" dirty="0">
                <a:solidFill>
                  <a:schemeClr val="dk2"/>
                </a:solidFill>
                <a:latin typeface="Source Sans Pro"/>
                <a:ea typeface="Source Sans Pro"/>
                <a:cs typeface="Source Sans Pro"/>
                <a:sym typeface="Source Sans Pro"/>
              </a:rPr>
              <a:t>Spark is becoming the de facto standard for big data</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Started at UC Berkeley </a:t>
            </a:r>
            <a:r>
              <a:rPr lang="en-US" sz="1200" b="0" i="0" u="none" strike="noStrike" cap="none" dirty="0" err="1">
                <a:solidFill>
                  <a:schemeClr val="dk2"/>
                </a:solidFill>
                <a:latin typeface="Source Sans Pro"/>
                <a:ea typeface="Source Sans Pro"/>
                <a:cs typeface="Source Sans Pro"/>
                <a:sym typeface="Source Sans Pro"/>
              </a:rPr>
              <a:t>AMPLab</a:t>
            </a:r>
            <a:r>
              <a:rPr lang="en-US" sz="1200" b="0" i="0" u="none" strike="noStrike" cap="none" dirty="0">
                <a:solidFill>
                  <a:schemeClr val="dk2"/>
                </a:solidFill>
                <a:latin typeface="Source Sans Pro"/>
                <a:ea typeface="Source Sans Pro"/>
                <a:cs typeface="Source Sans Pro"/>
                <a:sym typeface="Source Sans Pro"/>
              </a:rPr>
              <a:t> in 2009</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a:solidFill>
                  <a:schemeClr val="dk2"/>
                </a:solidFill>
                <a:latin typeface="Source Sans Pro"/>
                <a:ea typeface="Source Sans Pro"/>
                <a:cs typeface="Source Sans Pro"/>
                <a:sym typeface="Source Sans Pro"/>
              </a:rPr>
              <a:t>Most active open source project  in data processing (1000+ contributors)</a:t>
            </a:r>
          </a:p>
          <a:p>
            <a:pPr marL="454025" marR="0" lvl="0" indent="-352425" algn="l" rtl="0">
              <a:spcBef>
                <a:spcPts val="360"/>
              </a:spcBef>
              <a:spcAft>
                <a:spcPts val="0"/>
              </a:spcAft>
              <a:buClr>
                <a:schemeClr val="dk1"/>
              </a:buClr>
              <a:buSzPct val="100000"/>
              <a:buFont typeface="Arial"/>
              <a:buNone/>
            </a:pPr>
            <a:endParaRPr sz="1200" b="0" i="0" u="none" strike="noStrike" cap="none" dirty="0">
              <a:solidFill>
                <a:schemeClr val="dk2"/>
              </a:solidFill>
              <a:latin typeface="Source Sans Pro"/>
              <a:ea typeface="Source Sans Pro"/>
              <a:cs typeface="Source Sans Pro"/>
              <a:sym typeface="Source Sans Pro"/>
            </a:endParaRPr>
          </a:p>
          <a:p>
            <a:pPr marL="0" marR="0" lvl="0" indent="0" algn="l" rtl="0">
              <a:lnSpc>
                <a:spcPct val="100000"/>
              </a:lnSpc>
              <a:spcBef>
                <a:spcPts val="36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Today, the de facto technology standard for big data processing is Apache Spark. Spark is an open source data processing framework that was built for speed, ease of use, and scale. </a:t>
            </a:r>
          </a:p>
          <a:p>
            <a:pPr marL="0" marR="0" lvl="0" indent="0" algn="l" rtl="0">
              <a:lnSpc>
                <a:spcPct val="100000"/>
              </a:lnSpc>
              <a:spcBef>
                <a:spcPts val="36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It has been adopted by thousands of companies for every type of workload because it solves some of the most pressing data challenges:</a:t>
            </a:r>
          </a:p>
          <a:p>
            <a:pPr marL="171450" marR="0" lvl="0" indent="-171450" algn="l" rtl="0">
              <a:spcBef>
                <a:spcPts val="36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Ability to process a wide variety of data types.</a:t>
            </a:r>
          </a:p>
          <a:p>
            <a:pPr marL="171450" marR="0" lvl="0" indent="-171450" algn="l" rtl="0">
              <a:lnSpc>
                <a:spcPct val="100000"/>
              </a:lnSpc>
              <a:spcBef>
                <a:spcPts val="36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Unlimited scalability, for organizations with rapidly growing data. </a:t>
            </a:r>
          </a:p>
          <a:p>
            <a:pPr marL="171450" marR="0" lvl="0" indent="-171450" algn="l" rtl="0">
              <a:spcBef>
                <a:spcPts val="36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Flexible enough to be customized for many use cases and with a wide variety of programming languages.</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360"/>
              </a:spcBef>
              <a:spcAft>
                <a:spcPts val="0"/>
              </a:spcAft>
              <a:buClr>
                <a:schemeClr val="dk1"/>
              </a:buClr>
              <a:buSzPct val="25000"/>
              <a:buFont typeface="Calibri"/>
              <a:buNone/>
            </a:pPr>
            <a:r>
              <a:rPr lang="en-US" sz="1200" b="0" i="0" u="none" strike="noStrike" cap="none" dirty="0" err="1">
                <a:solidFill>
                  <a:schemeClr val="dk1"/>
                </a:solidFill>
                <a:latin typeface="Calibri"/>
                <a:ea typeface="Calibri"/>
                <a:cs typeface="Calibri"/>
                <a:sym typeface="Calibri"/>
              </a:rPr>
              <a:t>Databricks</a:t>
            </a:r>
            <a:r>
              <a:rPr lang="en-US" sz="1200" b="0" i="0" u="none" strike="noStrike" cap="none" dirty="0">
                <a:solidFill>
                  <a:schemeClr val="dk1"/>
                </a:solidFill>
                <a:latin typeface="Calibri"/>
                <a:ea typeface="Calibri"/>
                <a:cs typeface="Calibri"/>
                <a:sym typeface="Calibri"/>
              </a:rPr>
              <a:t> was founded by the creators Apache Spark. In addition to creating Spark, we continue to be the driving force behind Spark contributing </a:t>
            </a:r>
            <a:r>
              <a:rPr lang="en-US" sz="1200" b="0" i="0" u="sng" strike="noStrike" cap="none" dirty="0">
                <a:solidFill>
                  <a:schemeClr val="dk1"/>
                </a:solidFill>
                <a:latin typeface="Calibri"/>
                <a:ea typeface="Calibri"/>
                <a:cs typeface="Calibri"/>
                <a:sym typeface="Calibri"/>
              </a:rPr>
              <a:t>over 75% </a:t>
            </a:r>
            <a:r>
              <a:rPr lang="en-US" sz="1200" b="0" i="0" u="none" strike="noStrike" cap="none" dirty="0">
                <a:solidFill>
                  <a:schemeClr val="dk1"/>
                </a:solidFill>
                <a:latin typeface="Calibri"/>
                <a:ea typeface="Calibri"/>
                <a:cs typeface="Calibri"/>
                <a:sym typeface="Calibri"/>
              </a:rPr>
              <a:t>of the code every release. (10X more than any other vendor); trained 20K Spark users on </a:t>
            </a:r>
            <a:r>
              <a:rPr lang="en-US" sz="1200" b="0" i="0" u="none" strike="noStrike" cap="none" dirty="0" err="1">
                <a:solidFill>
                  <a:schemeClr val="dk1"/>
                </a:solidFill>
                <a:latin typeface="Calibri"/>
                <a:ea typeface="Calibri"/>
                <a:cs typeface="Calibri"/>
                <a:sym typeface="Calibri"/>
              </a:rPr>
              <a:t>Databricks</a:t>
            </a:r>
            <a:r>
              <a:rPr lang="en-US" sz="1200" b="0" i="0" u="none" strike="noStrike" cap="none" dirty="0">
                <a:solidFill>
                  <a:schemeClr val="dk1"/>
                </a:solidFill>
                <a:latin typeface="Calibri"/>
                <a:ea typeface="Calibri"/>
                <a:cs typeface="Calibri"/>
                <a:sym typeface="Calibri"/>
              </a:rPr>
              <a:t> (more users trained than any other vendor) and has the largest number of customers deploying Spark (&gt;200)…more than any other vendor.</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360"/>
              </a:spcBef>
              <a:spcAft>
                <a:spcPts val="0"/>
              </a:spcAft>
              <a:buClr>
                <a:schemeClr val="dk1"/>
              </a:buClr>
              <a:buSzPct val="25000"/>
              <a:buFont typeface="Calibri"/>
              <a:buNone/>
            </a:pPr>
            <a:r>
              <a:rPr lang="en-US" sz="1200" b="1" i="0" u="none" strike="noStrike" cap="none" dirty="0">
                <a:solidFill>
                  <a:schemeClr val="dk1"/>
                </a:solidFill>
                <a:latin typeface="Calibri"/>
                <a:ea typeface="Calibri"/>
                <a:cs typeface="Calibri"/>
                <a:sym typeface="Calibri"/>
              </a:rPr>
              <a:t>Additional info on Spark if required: </a:t>
            </a:r>
            <a:r>
              <a:rPr lang="en-US" sz="1200" b="0" i="0" u="none" strike="noStrike" cap="none" dirty="0">
                <a:solidFill>
                  <a:schemeClr val="dk1"/>
                </a:solidFill>
                <a:latin typeface="Calibri"/>
                <a:ea typeface="Calibri"/>
                <a:cs typeface="Calibri"/>
                <a:sym typeface="Calibri"/>
              </a:rPr>
              <a:t>Much of its benefits are due to how it unifies critical data analytics capabilities such as SQL, machine learning and streaming in a single framework. This enables enterprises to simultaneously achieve high performance computing at scale while simplifying their data processing infrastructure by avoiding the difficult integration of many disparate and difficult tools with a single powerful yet simple alternative.</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a:p>
            <a:pPr marL="454025" marR="0" lvl="0" indent="-352425" algn="l" rtl="0">
              <a:spcBef>
                <a:spcPts val="360"/>
              </a:spcBef>
              <a:spcAft>
                <a:spcPts val="0"/>
              </a:spcAft>
              <a:buClr>
                <a:schemeClr val="dk1"/>
              </a:buClr>
              <a:buSzPct val="100000"/>
              <a:buFont typeface="Arial"/>
              <a:buNone/>
            </a:pPr>
            <a:endParaRPr sz="1200" b="0" i="0" u="none" strike="noStrike" cap="none" dirty="0">
              <a:solidFill>
                <a:schemeClr val="dk2"/>
              </a:solidFill>
              <a:latin typeface="Source Sans Pro"/>
              <a:ea typeface="Source Sans Pro"/>
              <a:cs typeface="Source Sans Pro"/>
              <a:sym typeface="Source Sans Pro"/>
            </a:endParaRPr>
          </a:p>
          <a:p>
            <a:pPr marL="454025" marR="0" lvl="0" indent="-352425" algn="l" rtl="0">
              <a:spcBef>
                <a:spcPts val="360"/>
              </a:spcBef>
              <a:spcAft>
                <a:spcPts val="0"/>
              </a:spcAft>
              <a:buClr>
                <a:schemeClr val="dk1"/>
              </a:buClr>
              <a:buSzPct val="100000"/>
              <a:buFont typeface="Arial"/>
              <a:buNone/>
            </a:pPr>
            <a:endParaRPr sz="1200" b="0" i="0" u="none" strike="noStrike" cap="none" dirty="0">
              <a:solidFill>
                <a:schemeClr val="dk2"/>
              </a:solidFill>
              <a:latin typeface="Source Sans Pro"/>
              <a:ea typeface="Source Sans Pro"/>
              <a:cs typeface="Source Sans Pro"/>
              <a:sym typeface="Source Sans Pro"/>
            </a:endParaRPr>
          </a:p>
          <a:p>
            <a:pPr marL="111125" marR="0" lvl="0" indent="-9525" algn="l" rtl="0">
              <a:spcBef>
                <a:spcPts val="480"/>
              </a:spcBef>
              <a:spcAft>
                <a:spcPts val="0"/>
              </a:spcAft>
              <a:buSzPct val="25000"/>
              <a:buNone/>
            </a:pPr>
            <a:endParaRPr sz="1600" b="0" i="0" u="none" strike="noStrike" cap="none" dirty="0">
              <a:solidFill>
                <a:schemeClr val="dk2"/>
              </a:solidFill>
              <a:latin typeface="Source Sans Pro"/>
              <a:ea typeface="Source Sans Pro"/>
              <a:cs typeface="Source Sans Pro"/>
              <a:sym typeface="Source Sans Pro"/>
            </a:endParaRP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493" name="Shape 49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111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1125" marR="0" lvl="0" indent="-9525" algn="l" rtl="0">
              <a:spcBef>
                <a:spcPts val="0"/>
              </a:spcBef>
              <a:spcAft>
                <a:spcPts val="0"/>
              </a:spcAft>
              <a:buSzPct val="25000"/>
              <a:buNone/>
            </a:pPr>
            <a:r>
              <a:rPr lang="en-US" sz="1400" b="1" i="0" u="none" strike="noStrike" cap="none" dirty="0" smtClean="0">
                <a:solidFill>
                  <a:schemeClr val="dk2"/>
                </a:solidFill>
                <a:latin typeface="Source Sans Pro"/>
                <a:ea typeface="Source Sans Pro"/>
                <a:cs typeface="Source Sans Pro"/>
                <a:sym typeface="Source Sans Pro"/>
              </a:rPr>
              <a:t>The </a:t>
            </a:r>
            <a:r>
              <a:rPr lang="en-US" sz="1400" b="1" i="0" u="none" strike="noStrike" cap="none" dirty="0" err="1" smtClean="0">
                <a:solidFill>
                  <a:schemeClr val="dk2"/>
                </a:solidFill>
                <a:latin typeface="Source Sans Pro"/>
                <a:ea typeface="Source Sans Pro"/>
                <a:cs typeface="Source Sans Pro"/>
                <a:sym typeface="Source Sans Pro"/>
              </a:rPr>
              <a:t>DatabricksEnterprise</a:t>
            </a:r>
            <a:r>
              <a:rPr lang="en-US" sz="1400" b="1" i="0" u="none" strike="noStrike" cap="none" dirty="0" smtClean="0">
                <a:solidFill>
                  <a:schemeClr val="dk2"/>
                </a:solidFill>
                <a:latin typeface="Source Sans Pro"/>
                <a:ea typeface="Source Sans Pro"/>
                <a:cs typeface="Source Sans Pro"/>
                <a:sym typeface="Source Sans Pro"/>
              </a:rPr>
              <a:t> Spark Platform</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smtClean="0">
                <a:solidFill>
                  <a:schemeClr val="dk2"/>
                </a:solidFill>
                <a:latin typeface="Source Sans Pro"/>
                <a:ea typeface="Source Sans Pro"/>
                <a:cs typeface="Source Sans Pro"/>
                <a:sym typeface="Source Sans Pro"/>
              </a:rPr>
              <a:t>Built by the creators of Spark</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smtClean="0">
                <a:solidFill>
                  <a:schemeClr val="dk2"/>
                </a:solidFill>
                <a:latin typeface="Source Sans Pro"/>
                <a:ea typeface="Source Sans Pro"/>
                <a:cs typeface="Source Sans Pro"/>
                <a:sym typeface="Source Sans Pro"/>
              </a:rPr>
              <a:t>Contribute 75% of the code </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smtClean="0">
                <a:solidFill>
                  <a:schemeClr val="dk2"/>
                </a:solidFill>
                <a:latin typeface="Source Sans Pro"/>
                <a:ea typeface="Source Sans Pro"/>
                <a:cs typeface="Source Sans Pro"/>
                <a:sym typeface="Source Sans Pro"/>
              </a:rPr>
              <a:t>Trained 20,000+ users </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smtClean="0">
                <a:solidFill>
                  <a:schemeClr val="dk2"/>
                </a:solidFill>
                <a:latin typeface="Source Sans Pro"/>
                <a:ea typeface="Source Sans Pro"/>
                <a:cs typeface="Source Sans Pro"/>
                <a:sym typeface="Source Sans Pro"/>
              </a:rPr>
              <a:t>Largest # of customers deploying Spark</a:t>
            </a:r>
          </a:p>
          <a:p>
            <a:pPr marL="454025" marR="0" lvl="0" indent="-352425" algn="l" rtl="0">
              <a:spcBef>
                <a:spcPts val="360"/>
              </a:spcBef>
              <a:spcAft>
                <a:spcPts val="0"/>
              </a:spcAft>
              <a:buClr>
                <a:schemeClr val="dk1"/>
              </a:buClr>
              <a:buSzPct val="100000"/>
              <a:buFont typeface="Arial"/>
              <a:buNone/>
            </a:pPr>
            <a:endParaRPr lang="en-US" sz="1200" b="0" i="0" u="none" strike="noStrike" cap="none" dirty="0" smtClean="0">
              <a:solidFill>
                <a:schemeClr val="dk2"/>
              </a:solidFill>
              <a:latin typeface="Source Sans Pro"/>
              <a:ea typeface="Source Sans Pro"/>
              <a:cs typeface="Source Sans Pro"/>
              <a:sym typeface="Source Sans Pro"/>
            </a:endParaRPr>
          </a:p>
          <a:p>
            <a:pPr marL="111125" marR="0" lvl="0" indent="-9525" algn="l" rtl="0">
              <a:spcBef>
                <a:spcPts val="420"/>
              </a:spcBef>
              <a:spcAft>
                <a:spcPts val="0"/>
              </a:spcAft>
              <a:buSzPct val="25000"/>
              <a:buNone/>
            </a:pPr>
            <a:r>
              <a:rPr lang="en-US" sz="1400" b="1" i="0" u="none" strike="noStrike" cap="none" dirty="0" smtClean="0">
                <a:solidFill>
                  <a:schemeClr val="dk2"/>
                </a:solidFill>
                <a:latin typeface="Source Sans Pro"/>
                <a:ea typeface="Source Sans Pro"/>
                <a:cs typeface="Source Sans Pro"/>
                <a:sym typeface="Source Sans Pro"/>
              </a:rPr>
              <a:t>Spark is becoming the de facto standard for big data</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smtClean="0">
                <a:solidFill>
                  <a:schemeClr val="dk2"/>
                </a:solidFill>
                <a:latin typeface="Source Sans Pro"/>
                <a:ea typeface="Source Sans Pro"/>
                <a:cs typeface="Source Sans Pro"/>
                <a:sym typeface="Source Sans Pro"/>
              </a:rPr>
              <a:t>Started at UC Berkeley </a:t>
            </a:r>
            <a:r>
              <a:rPr lang="en-US" sz="1200" b="0" i="0" u="none" strike="noStrike" cap="none" dirty="0" err="1" smtClean="0">
                <a:solidFill>
                  <a:schemeClr val="dk2"/>
                </a:solidFill>
                <a:latin typeface="Source Sans Pro"/>
                <a:ea typeface="Source Sans Pro"/>
                <a:cs typeface="Source Sans Pro"/>
                <a:sym typeface="Source Sans Pro"/>
              </a:rPr>
              <a:t>AMPLab</a:t>
            </a:r>
            <a:r>
              <a:rPr lang="en-US" sz="1200" b="0" i="0" u="none" strike="noStrike" cap="none" dirty="0" smtClean="0">
                <a:solidFill>
                  <a:schemeClr val="dk2"/>
                </a:solidFill>
                <a:latin typeface="Source Sans Pro"/>
                <a:ea typeface="Source Sans Pro"/>
                <a:cs typeface="Source Sans Pro"/>
                <a:sym typeface="Source Sans Pro"/>
              </a:rPr>
              <a:t> in 2009</a:t>
            </a:r>
          </a:p>
          <a:p>
            <a:pPr marL="454025" marR="0" lvl="0" indent="-352425" algn="l" rtl="0">
              <a:spcBef>
                <a:spcPts val="360"/>
              </a:spcBef>
              <a:spcAft>
                <a:spcPts val="0"/>
              </a:spcAft>
              <a:buClr>
                <a:schemeClr val="dk2"/>
              </a:buClr>
              <a:buSzPct val="100000"/>
              <a:buFont typeface="Arial"/>
              <a:buChar char="•"/>
            </a:pPr>
            <a:r>
              <a:rPr lang="en-US" sz="1200" b="0" i="0" u="none" strike="noStrike" cap="none" dirty="0" smtClean="0">
                <a:solidFill>
                  <a:schemeClr val="dk2"/>
                </a:solidFill>
                <a:latin typeface="Source Sans Pro"/>
                <a:ea typeface="Source Sans Pro"/>
                <a:cs typeface="Source Sans Pro"/>
                <a:sym typeface="Source Sans Pro"/>
              </a:rPr>
              <a:t>Most active open source project  in data processing (1000+ contributors)</a:t>
            </a:r>
          </a:p>
          <a:p>
            <a:pPr marL="454025" marR="0" lvl="0" indent="-352425" algn="l" rtl="0">
              <a:spcBef>
                <a:spcPts val="360"/>
              </a:spcBef>
              <a:spcAft>
                <a:spcPts val="0"/>
              </a:spcAft>
              <a:buClr>
                <a:schemeClr val="dk1"/>
              </a:buClr>
              <a:buSzPct val="100000"/>
              <a:buFont typeface="Arial"/>
              <a:buNone/>
            </a:pPr>
            <a:endParaRPr lang="en-US" sz="1200" b="0" i="0" u="none" strike="noStrike" cap="none" dirty="0" smtClean="0">
              <a:solidFill>
                <a:schemeClr val="dk2"/>
              </a:solidFill>
              <a:latin typeface="Source Sans Pro"/>
              <a:ea typeface="Source Sans Pro"/>
              <a:cs typeface="Source Sans Pro"/>
              <a:sym typeface="Source Sans Pro"/>
            </a:endParaRPr>
          </a:p>
          <a:p>
            <a:pPr marL="0" marR="0" lvl="0" indent="0" algn="l" rtl="0">
              <a:lnSpc>
                <a:spcPct val="100000"/>
              </a:lnSpc>
              <a:spcBef>
                <a:spcPts val="360"/>
              </a:spcBef>
              <a:spcAft>
                <a:spcPts val="0"/>
              </a:spcAft>
              <a:buClr>
                <a:schemeClr val="dk1"/>
              </a:buClr>
              <a:buSzPct val="25000"/>
              <a:buFont typeface="Calibri"/>
              <a:buNone/>
            </a:pPr>
            <a:r>
              <a:rPr lang="en-US" sz="1200" b="0" i="0" u="none" strike="noStrike" cap="none" dirty="0" smtClean="0">
                <a:solidFill>
                  <a:schemeClr val="dk1"/>
                </a:solidFill>
                <a:latin typeface="Calibri"/>
                <a:ea typeface="Calibri"/>
                <a:cs typeface="Calibri"/>
                <a:sym typeface="Calibri"/>
              </a:rPr>
              <a:t>Today, the de facto technology standard for big data processing is Apache Spark. Spark is an open source data processing framework that was built for speed, ease of use, and scale. </a:t>
            </a:r>
          </a:p>
          <a:p>
            <a:pPr marL="0" marR="0" lvl="0" indent="0" algn="l" rtl="0">
              <a:lnSpc>
                <a:spcPct val="100000"/>
              </a:lnSpc>
              <a:spcBef>
                <a:spcPts val="360"/>
              </a:spcBef>
              <a:spcAft>
                <a:spcPts val="0"/>
              </a:spcAft>
              <a:buClr>
                <a:schemeClr val="dk1"/>
              </a:buClr>
              <a:buSzPct val="25000"/>
              <a:buFont typeface="Calibri"/>
              <a:buNone/>
            </a:pPr>
            <a:endParaRPr lang="en-US" sz="1200" b="0" i="0" u="none" strike="noStrike" cap="none" dirty="0" smtClean="0">
              <a:solidFill>
                <a:schemeClr val="dk1"/>
              </a:solidFill>
              <a:latin typeface="Calibri"/>
              <a:ea typeface="Calibri"/>
              <a:cs typeface="Calibri"/>
              <a:sym typeface="Calibri"/>
            </a:endParaRPr>
          </a:p>
          <a:p>
            <a:pPr marL="0" marR="0" lvl="0" indent="0" algn="l" rtl="0">
              <a:spcBef>
                <a:spcPts val="360"/>
              </a:spcBef>
              <a:spcAft>
                <a:spcPts val="0"/>
              </a:spcAft>
              <a:buSzPct val="25000"/>
              <a:buNone/>
            </a:pPr>
            <a:r>
              <a:rPr lang="en-US" sz="1200" b="0" i="0" u="none" strike="noStrike" cap="none" dirty="0" smtClean="0">
                <a:solidFill>
                  <a:schemeClr val="dk1"/>
                </a:solidFill>
                <a:latin typeface="Calibri"/>
                <a:ea typeface="Calibri"/>
                <a:cs typeface="Calibri"/>
                <a:sym typeface="Calibri"/>
              </a:rPr>
              <a:t>It has been adopted by thousands of companies for every type of workload because it solves some of the most pressing data challenges:</a:t>
            </a:r>
          </a:p>
          <a:p>
            <a:pPr marL="171450" marR="0" lvl="0" indent="-171450" algn="l" rtl="0">
              <a:spcBef>
                <a:spcPts val="360"/>
              </a:spcBef>
              <a:spcAft>
                <a:spcPts val="0"/>
              </a:spcAft>
              <a:buClr>
                <a:schemeClr val="dk1"/>
              </a:buClr>
              <a:buSzPct val="100000"/>
              <a:buFont typeface="Calibri"/>
              <a:buChar char="•"/>
            </a:pPr>
            <a:r>
              <a:rPr lang="en-US" sz="1200" b="0" i="0" u="none" strike="noStrike" cap="none" dirty="0" smtClean="0">
                <a:solidFill>
                  <a:schemeClr val="dk1"/>
                </a:solidFill>
                <a:latin typeface="Calibri"/>
                <a:ea typeface="Calibri"/>
                <a:cs typeface="Calibri"/>
                <a:sym typeface="Calibri"/>
              </a:rPr>
              <a:t>Ability to process a wide variety of data types.</a:t>
            </a:r>
          </a:p>
          <a:p>
            <a:pPr marL="171450" marR="0" lvl="0" indent="-171450" algn="l" rtl="0">
              <a:lnSpc>
                <a:spcPct val="100000"/>
              </a:lnSpc>
              <a:spcBef>
                <a:spcPts val="360"/>
              </a:spcBef>
              <a:spcAft>
                <a:spcPts val="0"/>
              </a:spcAft>
              <a:buClr>
                <a:schemeClr val="dk1"/>
              </a:buClr>
              <a:buSzPct val="100000"/>
              <a:buFont typeface="Calibri"/>
              <a:buChar char="•"/>
            </a:pPr>
            <a:r>
              <a:rPr lang="en-US" sz="1200" b="0" i="0" u="none" strike="noStrike" cap="none" dirty="0" smtClean="0">
                <a:solidFill>
                  <a:schemeClr val="dk1"/>
                </a:solidFill>
                <a:latin typeface="Calibri"/>
                <a:ea typeface="Calibri"/>
                <a:cs typeface="Calibri"/>
                <a:sym typeface="Calibri"/>
              </a:rPr>
              <a:t>Unlimited scalability, for organizations with rapidly growing data. </a:t>
            </a:r>
          </a:p>
          <a:p>
            <a:pPr marL="171450" marR="0" lvl="0" indent="-171450" algn="l" rtl="0">
              <a:spcBef>
                <a:spcPts val="360"/>
              </a:spcBef>
              <a:spcAft>
                <a:spcPts val="0"/>
              </a:spcAft>
              <a:buClr>
                <a:schemeClr val="dk1"/>
              </a:buClr>
              <a:buSzPct val="100000"/>
              <a:buFont typeface="Calibri"/>
              <a:buChar char="•"/>
            </a:pPr>
            <a:r>
              <a:rPr lang="en-US" sz="1200" b="0" i="0" u="none" strike="noStrike" cap="none" dirty="0" smtClean="0">
                <a:solidFill>
                  <a:schemeClr val="dk1"/>
                </a:solidFill>
                <a:latin typeface="Calibri"/>
                <a:ea typeface="Calibri"/>
                <a:cs typeface="Calibri"/>
                <a:sym typeface="Calibri"/>
              </a:rPr>
              <a:t>Flexible enough to be customized for many use cases and with a wide variety of programming languages.</a:t>
            </a:r>
          </a:p>
          <a:p>
            <a:pPr marL="0" marR="0" lvl="0" indent="0" algn="l" rtl="0">
              <a:spcBef>
                <a:spcPts val="360"/>
              </a:spcBef>
              <a:spcAft>
                <a:spcPts val="0"/>
              </a:spcAft>
              <a:buSzPct val="25000"/>
              <a:buNone/>
            </a:pPr>
            <a:endParaRPr lang="en-US" sz="1200" b="0" i="0" u="none" strike="noStrike" cap="none" dirty="0" smtClean="0">
              <a:solidFill>
                <a:schemeClr val="dk1"/>
              </a:solidFill>
              <a:latin typeface="Calibri"/>
              <a:ea typeface="Calibri"/>
              <a:cs typeface="Calibri"/>
              <a:sym typeface="Calibri"/>
            </a:endParaRPr>
          </a:p>
          <a:p>
            <a:pPr marL="0" marR="0" lvl="0" indent="0" algn="l" rtl="0">
              <a:lnSpc>
                <a:spcPct val="100000"/>
              </a:lnSpc>
              <a:spcBef>
                <a:spcPts val="360"/>
              </a:spcBef>
              <a:spcAft>
                <a:spcPts val="0"/>
              </a:spcAft>
              <a:buClr>
                <a:schemeClr val="dk1"/>
              </a:buClr>
              <a:buSzPct val="25000"/>
              <a:buFont typeface="Calibri"/>
              <a:buNone/>
            </a:pPr>
            <a:r>
              <a:rPr lang="en-US" sz="1200" b="0" i="0" u="none" strike="noStrike" cap="none" dirty="0" err="1" smtClean="0">
                <a:solidFill>
                  <a:schemeClr val="dk1"/>
                </a:solidFill>
                <a:latin typeface="Calibri"/>
                <a:ea typeface="Calibri"/>
                <a:cs typeface="Calibri"/>
                <a:sym typeface="Calibri"/>
              </a:rPr>
              <a:t>Databricks</a:t>
            </a:r>
            <a:r>
              <a:rPr lang="en-US" sz="1200" b="0" i="0" u="none" strike="noStrike" cap="none" dirty="0" smtClean="0">
                <a:solidFill>
                  <a:schemeClr val="dk1"/>
                </a:solidFill>
                <a:latin typeface="Calibri"/>
                <a:ea typeface="Calibri"/>
                <a:cs typeface="Calibri"/>
                <a:sym typeface="Calibri"/>
              </a:rPr>
              <a:t> was founded by the creators Apache Spark. In addition to creating Spark, we continue to be the driving force behind Spark contributing </a:t>
            </a:r>
            <a:r>
              <a:rPr lang="en-US" sz="1200" b="0" i="0" u="sng" strike="noStrike" cap="none" dirty="0" smtClean="0">
                <a:solidFill>
                  <a:schemeClr val="dk1"/>
                </a:solidFill>
                <a:latin typeface="Calibri"/>
                <a:ea typeface="Calibri"/>
                <a:cs typeface="Calibri"/>
                <a:sym typeface="Calibri"/>
              </a:rPr>
              <a:t>over 75% </a:t>
            </a:r>
            <a:r>
              <a:rPr lang="en-US" sz="1200" b="0" i="0" u="none" strike="noStrike" cap="none" dirty="0" smtClean="0">
                <a:solidFill>
                  <a:schemeClr val="dk1"/>
                </a:solidFill>
                <a:latin typeface="Calibri"/>
                <a:ea typeface="Calibri"/>
                <a:cs typeface="Calibri"/>
                <a:sym typeface="Calibri"/>
              </a:rPr>
              <a:t>of the code every release. (10X more than any other vendor); trained 20K Spark users on </a:t>
            </a:r>
            <a:r>
              <a:rPr lang="en-US" sz="1200" b="0" i="0" u="none" strike="noStrike" cap="none" dirty="0" err="1" smtClean="0">
                <a:solidFill>
                  <a:schemeClr val="dk1"/>
                </a:solidFill>
                <a:latin typeface="Calibri"/>
                <a:ea typeface="Calibri"/>
                <a:cs typeface="Calibri"/>
                <a:sym typeface="Calibri"/>
              </a:rPr>
              <a:t>Databricks</a:t>
            </a:r>
            <a:r>
              <a:rPr lang="en-US" sz="1200" b="0" i="0" u="none" strike="noStrike" cap="none" dirty="0" smtClean="0">
                <a:solidFill>
                  <a:schemeClr val="dk1"/>
                </a:solidFill>
                <a:latin typeface="Calibri"/>
                <a:ea typeface="Calibri"/>
                <a:cs typeface="Calibri"/>
                <a:sym typeface="Calibri"/>
              </a:rPr>
              <a:t> (more users trained than any other vendor) and has the largest number of customers deploying Spark (&gt;200)…more than any other vendor.</a:t>
            </a:r>
          </a:p>
          <a:p>
            <a:pPr marL="0" marR="0" lvl="0" indent="0" algn="l" rtl="0">
              <a:spcBef>
                <a:spcPts val="360"/>
              </a:spcBef>
              <a:spcAft>
                <a:spcPts val="0"/>
              </a:spcAft>
              <a:buSzPct val="25000"/>
              <a:buNone/>
            </a:pPr>
            <a:endParaRPr lang="en-US" sz="1200" b="0" i="0" u="none" strike="noStrike" cap="none" dirty="0" smtClean="0">
              <a:solidFill>
                <a:schemeClr val="dk1"/>
              </a:solidFill>
              <a:latin typeface="Calibri"/>
              <a:ea typeface="Calibri"/>
              <a:cs typeface="Calibri"/>
              <a:sym typeface="Calibri"/>
            </a:endParaRPr>
          </a:p>
          <a:p>
            <a:pPr marL="0" marR="0" lvl="0" indent="0" algn="l" rtl="0">
              <a:lnSpc>
                <a:spcPct val="100000"/>
              </a:lnSpc>
              <a:spcBef>
                <a:spcPts val="360"/>
              </a:spcBef>
              <a:spcAft>
                <a:spcPts val="0"/>
              </a:spcAft>
              <a:buClr>
                <a:schemeClr val="dk1"/>
              </a:buClr>
              <a:buSzPct val="25000"/>
              <a:buFont typeface="Calibri"/>
              <a:buNone/>
            </a:pPr>
            <a:r>
              <a:rPr lang="en-US" sz="1200" b="1" i="0" u="none" strike="noStrike" cap="none" dirty="0" smtClean="0">
                <a:solidFill>
                  <a:schemeClr val="dk1"/>
                </a:solidFill>
                <a:latin typeface="Calibri"/>
                <a:ea typeface="Calibri"/>
                <a:cs typeface="Calibri"/>
                <a:sym typeface="Calibri"/>
              </a:rPr>
              <a:t>Additional info on Spark if required: </a:t>
            </a:r>
            <a:r>
              <a:rPr lang="en-US" sz="1200" b="0" i="0" u="none" strike="noStrike" cap="none" dirty="0" smtClean="0">
                <a:solidFill>
                  <a:schemeClr val="dk1"/>
                </a:solidFill>
                <a:latin typeface="Calibri"/>
                <a:ea typeface="Calibri"/>
                <a:cs typeface="Calibri"/>
                <a:sym typeface="Calibri"/>
              </a:rPr>
              <a:t>Much of its benefits are due to how it unifies critical data analytics capabilities such as SQL, machine learning and streaming in a single framework. This enables enterprises to simultaneously achieve high performance computing at scale while simplifying their data processing infrastructure by avoiding the difficult integration of many disparate and difficult tools with a single powerful yet simple alternative.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9279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SPARK DOESN’T GET YOU ALL THE WAY THERE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940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9" name="Shape 4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1: Global publisher Elsevier – team in US and EU perform natural language processing on all their content to experiment with new product ideas.</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2: Energy analytics company DNV GL – Databricks sped up analytics of IoT data from weather and grid sensor by 100x.</a:t>
            </a:r>
          </a:p>
          <a:p>
            <a:pPr marL="0" marR="0" lvl="0" indent="0" algn="l" rtl="0">
              <a:spcBef>
                <a:spcPts val="360"/>
              </a:spcBef>
              <a:spcAft>
                <a:spcPts val="0"/>
              </a:spcAft>
              <a:buSzPct val="25000"/>
              <a:buNone/>
            </a:pPr>
            <a:r>
              <a:rPr lang="en-US" sz="1200" b="0" i="0" u="none" strike="noStrike" cap="none">
                <a:solidFill>
                  <a:schemeClr val="dk1"/>
                </a:solidFill>
                <a:latin typeface="Calibri"/>
                <a:ea typeface="Calibri"/>
                <a:cs typeface="Calibri"/>
                <a:sym typeface="Calibri"/>
              </a:rPr>
              <a:t>3: Financial service provider LendUp– Databricks enabled them to update their machine models daily instead of weekly.</a:t>
            </a:r>
          </a:p>
        </p:txBody>
      </p:sp>
      <p:sp>
        <p:nvSpPr>
          <p:cNvPr id="470" name="Shape 47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6340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TO NEXT: A</a:t>
            </a:r>
            <a:r>
              <a:rPr lang="en-US" baseline="0" dirty="0" smtClean="0"/>
              <a:t> NEW USE CASE COMPANIES HAVE BEEN ASKING FOR</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8640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A LOT OF INTEREST IN DEEP LEARNING, THE MACHINE LEARNING TECHNIQUE THAT HAS ACHIEVED REMARKABLE RESULTS</a:t>
            </a:r>
            <a:endParaRPr lang="en-US" dirty="0" smtClean="0"/>
          </a:p>
          <a:p>
            <a:endParaRPr lang="en-US" dirty="0" smtClean="0"/>
          </a:p>
          <a:p>
            <a:r>
              <a:rPr lang="en-US" dirty="0" smtClean="0"/>
              <a:t>** PICTURE IS BRUSSELS **</a:t>
            </a:r>
          </a:p>
          <a:p>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434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RESPONSE TO THE GROWING DEMAND FOR DEEP LEARNING ON SPARK FROM THE COMMUNITY, DATABRICKS HAS BEEN WORKING HARD, AND IS PROUD TO ANNOUNCE TODAY THAT</a:t>
            </a:r>
            <a:r>
              <a:rPr lang="is-IS" baseline="0" dirty="0" smtClean="0"/>
              <a:t>…</a:t>
            </a:r>
            <a:endParaRPr lang="en-US" baseline="0" dirty="0" smtClean="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20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aseline="0" dirty="0" smtClean="0"/>
              <a:t>In summary, Databricks mission has always been to make big data simple.</a:t>
            </a:r>
          </a:p>
          <a:p>
            <a:pPr marL="0" indent="0">
              <a:buNone/>
            </a:pPr>
            <a:r>
              <a:rPr lang="en-US" sz="2000" baseline="0" dirty="0" smtClean="0"/>
              <a:t>With the new developments we are taking a next step in this journey,</a:t>
            </a:r>
          </a:p>
          <a:p>
            <a:pPr marL="0" indent="0">
              <a:buNone/>
            </a:pPr>
            <a:r>
              <a:rPr lang="en-US" sz="2000" baseline="0" dirty="0" smtClean="0"/>
              <a:t>DEMOCRATIZING DEEP LEARNING by making it simple for all</a:t>
            </a:r>
            <a:endParaRPr lang="en-US" sz="2000" baseline="0" dirty="0" smtClean="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3216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0992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WHY DID WE START DATABRICKS?</a:t>
            </a:r>
          </a:p>
          <a:p>
            <a:r>
              <a:rPr lang="en-US" baseline="0" dirty="0" smtClean="0"/>
              <a:t>THIS IS    WHERE THE WORLD IS GOING</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14</a:t>
            </a:fld>
            <a:endParaRPr lang="en-US"/>
          </a:p>
        </p:txBody>
      </p:sp>
    </p:spTree>
    <p:extLst>
      <p:ext uri="{BB962C8B-B14F-4D97-AF65-F5344CB8AC3E}">
        <p14:creationId xmlns:p14="http://schemas.microsoft.com/office/powerpoint/2010/main" val="1052744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databricks_logoTM_rev_CMYK.eps"/>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84938" y="4484688"/>
            <a:ext cx="2235200" cy="334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705556" y="1558774"/>
            <a:ext cx="8240889" cy="1863171"/>
          </a:xfrm>
        </p:spPr>
        <p:txBody>
          <a:bodyPr>
            <a:noAutofit/>
          </a:bodyPr>
          <a:lstStyle>
            <a:lvl1pPr algn="l">
              <a:lnSpc>
                <a:spcPct val="90000"/>
              </a:lnSpc>
              <a:defRPr sz="5400" b="0" i="0" baseline="0">
                <a:solidFill>
                  <a:schemeClr val="bg1"/>
                </a:solidFill>
                <a:latin typeface="Newslab Thin"/>
              </a:defRPr>
            </a:lvl1pPr>
          </a:lstStyle>
          <a:p>
            <a:r>
              <a:rPr lang="en-US" smtClean="0"/>
              <a:t>Click to edit Master title style</a:t>
            </a:r>
            <a:endParaRPr lang="en-US" dirty="0"/>
          </a:p>
        </p:txBody>
      </p:sp>
      <p:sp>
        <p:nvSpPr>
          <p:cNvPr id="3" name="Subtitle 2"/>
          <p:cNvSpPr>
            <a:spLocks noGrp="1"/>
          </p:cNvSpPr>
          <p:nvPr>
            <p:ph type="subTitle" idx="1"/>
          </p:nvPr>
        </p:nvSpPr>
        <p:spPr>
          <a:xfrm>
            <a:off x="689593" y="4176647"/>
            <a:ext cx="6400800" cy="453863"/>
          </a:xfrm>
        </p:spPr>
        <p:txBody>
          <a:bodyPr anchor="b">
            <a:noAutofit/>
          </a:bodyPr>
          <a:lstStyle>
            <a:lvl1pPr marL="0" indent="0" algn="l">
              <a:spcBef>
                <a:spcPts val="0"/>
              </a:spcBef>
              <a:buNone/>
              <a:defRPr sz="2400" baseline="0">
                <a:solidFill>
                  <a:schemeClr val="bg1"/>
                </a:solidFill>
                <a:latin typeface="Source Sans Pr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6" name="Text Placeholder 5"/>
          <p:cNvSpPr>
            <a:spLocks noGrp="1"/>
          </p:cNvSpPr>
          <p:nvPr>
            <p:ph type="body" sz="quarter" idx="10"/>
          </p:nvPr>
        </p:nvSpPr>
        <p:spPr>
          <a:xfrm>
            <a:off x="687742" y="4563527"/>
            <a:ext cx="6446838" cy="443446"/>
          </a:xfrm>
        </p:spPr>
        <p:txBody>
          <a:bodyPr>
            <a:normAutofit/>
          </a:bodyPr>
          <a:lstStyle>
            <a:lvl1pPr marL="0" indent="0" algn="l">
              <a:buNone/>
              <a:defRPr sz="1400" baseline="0">
                <a:solidFill>
                  <a:schemeClr val="bg1"/>
                </a:solidFill>
                <a:latin typeface="Source Sans Pro Light"/>
              </a:defRPr>
            </a:lvl1pPr>
          </a:lstStyle>
          <a:p>
            <a:pPr lvl="0"/>
            <a:r>
              <a:rPr lang="en-US" smtClean="0"/>
              <a:t>Click to edit Master text styles</a:t>
            </a:r>
          </a:p>
        </p:txBody>
      </p:sp>
    </p:spTree>
    <p:extLst>
      <p:ext uri="{BB962C8B-B14F-4D97-AF65-F5344CB8AC3E}">
        <p14:creationId xmlns:p14="http://schemas.microsoft.com/office/powerpoint/2010/main" val="1962098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p:txBody>
          <a:bodyPr/>
          <a:lstStyle>
            <a:lvl1pPr algn="r">
              <a:defRPr sz="1200" smtClean="0">
                <a:solidFill>
                  <a:schemeClr val="tx2">
                    <a:lumMod val="75000"/>
                    <a:lumOff val="25000"/>
                  </a:schemeClr>
                </a:solidFill>
                <a:latin typeface="Source Sans Pro Light"/>
              </a:defRPr>
            </a:lvl1pPr>
          </a:lstStyle>
          <a:p>
            <a:pPr marL="0" marR="0" lvl="0" indent="0" algn="r" rtl="0">
              <a:spcBef>
                <a:spcPts val="0"/>
              </a:spcBef>
              <a:spcAft>
                <a:spcPts val="0"/>
              </a:spcAft>
              <a:buSzPct val="25000"/>
              <a:buNone/>
            </a:pPr>
            <a:fld id="{00000000-1234-1234-1234-123412341234}" type="slidenum">
              <a:rPr lang="en-US" sz="1200" b="0" i="0" u="none" strike="noStrike" cap="none" smtClean="0">
                <a:solidFill>
                  <a:srgbClr val="5F5F5F"/>
                </a:solidFill>
                <a:latin typeface="Source Sans Pro"/>
                <a:ea typeface="Source Sans Pro"/>
                <a:cs typeface="Source Sans Pro"/>
                <a:sym typeface="Source Sans Pro"/>
              </a:rPr>
              <a:t>‹#›</a:t>
            </a:fld>
            <a:endParaRPr lang="en-US" sz="1200" b="0" i="0" u="none" strike="noStrike" cap="none">
              <a:solidFill>
                <a:srgbClr val="5F5F5F"/>
              </a:solidFill>
              <a:latin typeface="Source Sans Pro"/>
              <a:ea typeface="Source Sans Pro"/>
              <a:cs typeface="Source Sans Pro"/>
              <a:sym typeface="Source Sans Pro"/>
            </a:endParaRPr>
          </a:p>
        </p:txBody>
      </p:sp>
      <p:pic>
        <p:nvPicPr>
          <p:cNvPr id="7" name="Picture 6" descr="databricks_logoTM_8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110" y="4806610"/>
            <a:ext cx="1100363" cy="187062"/>
          </a:xfrm>
          <a:prstGeom prst="rect">
            <a:avLst/>
          </a:prstGeom>
        </p:spPr>
      </p:pic>
    </p:spTree>
    <p:extLst>
      <p:ext uri="{BB962C8B-B14F-4D97-AF65-F5344CB8AC3E}">
        <p14:creationId xmlns:p14="http://schemas.microsoft.com/office/powerpoint/2010/main" val="233480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931334" y="1323212"/>
            <a:ext cx="3562048" cy="2963466"/>
          </a:xfrm>
        </p:spPr>
        <p:txBody>
          <a:bodyPr>
            <a:normAutofit/>
          </a:bodyPr>
          <a:lstStyle>
            <a:lvl1pPr marL="169863" indent="-169863">
              <a:buFont typeface="Arial"/>
              <a:buChar char="•"/>
              <a:defRPr sz="2000"/>
            </a:lvl1pPr>
            <a:lvl2pPr marL="458788" indent="-169863">
              <a:buFont typeface="Lucida Grande"/>
              <a:buChar char="-"/>
              <a:defRPr sz="1800"/>
            </a:lvl2pPr>
            <a:lvl3pPr marL="796925" indent="-168275">
              <a:defRPr sz="1400"/>
            </a:lvl3pPr>
            <a:lvl4pPr marL="973138" indent="-112713">
              <a:buFont typeface="Lucida Grande"/>
              <a:buChar char="–"/>
              <a:defRPr sz="1200"/>
            </a:lvl4pPr>
            <a:lvl5pPr marL="1255713" indent="-173038">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4"/>
          </p:nvPr>
        </p:nvSpPr>
        <p:spPr/>
        <p:txBody>
          <a:bodyPr/>
          <a:lstStyle>
            <a:lvl1pPr algn="r">
              <a:defRPr sz="1200" smtClean="0">
                <a:solidFill>
                  <a:schemeClr val="tx2">
                    <a:lumMod val="75000"/>
                    <a:lumOff val="25000"/>
                  </a:schemeClr>
                </a:solidFill>
                <a:latin typeface="Source Sans Pro Light"/>
              </a:defRPr>
            </a:lvl1pPr>
          </a:lstStyle>
          <a:p>
            <a:pPr marL="0" marR="0" lvl="0" indent="0" algn="r" rtl="0">
              <a:spcBef>
                <a:spcPts val="0"/>
              </a:spcBef>
              <a:spcAft>
                <a:spcPts val="0"/>
              </a:spcAft>
              <a:buSzPct val="25000"/>
              <a:buNone/>
            </a:pPr>
            <a:fld id="{00000000-1234-1234-1234-123412341234}" type="slidenum">
              <a:rPr lang="en-US" sz="1200" smtClean="0">
                <a:solidFill>
                  <a:srgbClr val="5F5F5F"/>
                </a:solidFill>
                <a:latin typeface="Source Sans Pro"/>
                <a:ea typeface="Source Sans Pro"/>
                <a:cs typeface="Source Sans Pro"/>
                <a:sym typeface="Source Sans Pro"/>
              </a:rPr>
              <a:t>‹#›</a:t>
            </a:fld>
            <a:endParaRPr lang="en-US" sz="1200">
              <a:solidFill>
                <a:srgbClr val="5F5F5F"/>
              </a:solidFill>
              <a:latin typeface="Source Sans Pro"/>
              <a:ea typeface="Source Sans Pro"/>
              <a:cs typeface="Source Sans Pro"/>
              <a:sym typeface="Source Sans Pro"/>
            </a:endParaRPr>
          </a:p>
        </p:txBody>
      </p:sp>
      <p:pic>
        <p:nvPicPr>
          <p:cNvPr id="10" name="Picture 9" descr="databricks_logoTM_8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110" y="4806610"/>
            <a:ext cx="1100363" cy="187062"/>
          </a:xfrm>
          <a:prstGeom prst="rect">
            <a:avLst/>
          </a:prstGeom>
        </p:spPr>
      </p:pic>
      <p:sp>
        <p:nvSpPr>
          <p:cNvPr id="12" name="Content Placeholder 3"/>
          <p:cNvSpPr>
            <a:spLocks noGrp="1"/>
          </p:cNvSpPr>
          <p:nvPr>
            <p:ph sz="half" idx="15"/>
          </p:nvPr>
        </p:nvSpPr>
        <p:spPr>
          <a:xfrm>
            <a:off x="4572000" y="1323212"/>
            <a:ext cx="3562048" cy="2963466"/>
          </a:xfrm>
        </p:spPr>
        <p:txBody>
          <a:bodyPr>
            <a:normAutofit/>
          </a:bodyPr>
          <a:lstStyle>
            <a:lvl1pPr marL="169863" indent="-169863">
              <a:buFont typeface="Arial"/>
              <a:buChar char="•"/>
              <a:defRPr sz="2000"/>
            </a:lvl1pPr>
            <a:lvl2pPr marL="458788" indent="-169863">
              <a:buFont typeface="Lucida Grande"/>
              <a:buChar char="-"/>
              <a:defRPr sz="1800"/>
            </a:lvl2pPr>
            <a:lvl3pPr marL="796925" indent="-168275">
              <a:defRPr sz="1400"/>
            </a:lvl3pPr>
            <a:lvl4pPr marL="973138" indent="-112713">
              <a:buFont typeface="Lucida Grande"/>
              <a:buChar char="–"/>
              <a:defRPr sz="1200"/>
            </a:lvl4pPr>
            <a:lvl5pPr marL="1255713" indent="-173038">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Placeholder 1"/>
          <p:cNvSpPr>
            <a:spLocks noGrp="1"/>
          </p:cNvSpPr>
          <p:nvPr>
            <p:ph type="title"/>
          </p:nvPr>
        </p:nvSpPr>
        <p:spPr bwMode="auto">
          <a:xfrm>
            <a:off x="254760" y="206375"/>
            <a:ext cx="8560454"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648510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931334" y="1286171"/>
            <a:ext cx="3562048" cy="479822"/>
          </a:xfrm>
        </p:spPr>
        <p:txBody>
          <a:bodyPr anchor="b">
            <a:normAutofit/>
          </a:bodyPr>
          <a:lstStyle>
            <a:lvl1pPr marL="0" indent="0">
              <a:buNone/>
              <a:defRPr sz="2600" b="0" i="0" baseline="0">
                <a:solidFill>
                  <a:srgbClr val="404040"/>
                </a:solidFill>
                <a:latin typeface="Source Sans Pro"/>
                <a:cs typeface="Source Sans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Source Sans Pro Regular</a:t>
            </a:r>
          </a:p>
        </p:txBody>
      </p:sp>
      <p:sp>
        <p:nvSpPr>
          <p:cNvPr id="12" name="Content Placeholder 3"/>
          <p:cNvSpPr>
            <a:spLocks noGrp="1"/>
          </p:cNvSpPr>
          <p:nvPr>
            <p:ph sz="half" idx="2"/>
          </p:nvPr>
        </p:nvSpPr>
        <p:spPr>
          <a:xfrm>
            <a:off x="931334" y="1844616"/>
            <a:ext cx="3562048" cy="2963466"/>
          </a:xfrm>
        </p:spPr>
        <p:txBody>
          <a:bodyPr>
            <a:normAutofit/>
          </a:bodyPr>
          <a:lstStyle>
            <a:lvl1pPr marL="169863" indent="-169863">
              <a:buFont typeface="Arial"/>
              <a:buChar char="•"/>
              <a:defRPr sz="2000"/>
            </a:lvl1pPr>
            <a:lvl2pPr marL="458788" indent="-169863">
              <a:buFont typeface="Lucida Grande"/>
              <a:buChar char="-"/>
              <a:defRPr sz="1800"/>
            </a:lvl2pPr>
            <a:lvl3pPr marL="796925" indent="-168275">
              <a:defRPr sz="1600">
                <a:solidFill>
                  <a:schemeClr val="tx1">
                    <a:lumMod val="75000"/>
                    <a:lumOff val="25000"/>
                  </a:schemeClr>
                </a:solidFill>
              </a:defRPr>
            </a:lvl3pPr>
            <a:lvl4pPr marL="973138" indent="-112713">
              <a:buFont typeface="Lucida Grande"/>
              <a:buChar cha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4"/>
          <p:cNvSpPr>
            <a:spLocks noGrp="1"/>
          </p:cNvSpPr>
          <p:nvPr>
            <p:ph type="body" sz="quarter" idx="3" hasCustomPrompt="1"/>
          </p:nvPr>
        </p:nvSpPr>
        <p:spPr>
          <a:xfrm>
            <a:off x="4560360" y="1286171"/>
            <a:ext cx="3543451" cy="479822"/>
          </a:xfrm>
        </p:spPr>
        <p:txBody>
          <a:bodyPr anchor="b">
            <a:normAutofit/>
          </a:bodyPr>
          <a:lstStyle>
            <a:lvl1pPr marL="0" indent="0">
              <a:buNone/>
              <a:defRPr sz="2600" b="0" i="0">
                <a:solidFill>
                  <a:srgbClr val="404040"/>
                </a:solidFill>
                <a:latin typeface="Source Sans Pro"/>
                <a:cs typeface="Source Sans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Source Sans Pro Regular</a:t>
            </a:r>
          </a:p>
        </p:txBody>
      </p:sp>
      <p:sp>
        <p:nvSpPr>
          <p:cNvPr id="15" name="Content Placeholder 3"/>
          <p:cNvSpPr>
            <a:spLocks noGrp="1"/>
          </p:cNvSpPr>
          <p:nvPr>
            <p:ph sz="half" idx="13"/>
          </p:nvPr>
        </p:nvSpPr>
        <p:spPr>
          <a:xfrm>
            <a:off x="4572000" y="1844616"/>
            <a:ext cx="3562048" cy="2963466"/>
          </a:xfrm>
        </p:spPr>
        <p:txBody>
          <a:bodyPr>
            <a:normAutofit/>
          </a:bodyPr>
          <a:lstStyle>
            <a:lvl1pPr marL="169863" indent="-169863">
              <a:buFont typeface="Arial"/>
              <a:buChar char="•"/>
              <a:defRPr sz="2000"/>
            </a:lvl1pPr>
            <a:lvl2pPr marL="458788" indent="-169863">
              <a:buFont typeface="Lucida Grande"/>
              <a:buChar char="-"/>
              <a:defRPr sz="1800"/>
            </a:lvl2pPr>
            <a:lvl3pPr marL="796925" indent="-168275">
              <a:defRPr sz="1600"/>
            </a:lvl3pPr>
            <a:lvl4pPr marL="973138" indent="-112713">
              <a:buFont typeface="Lucida Grande"/>
              <a:buChar cha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14"/>
          </p:nvPr>
        </p:nvSpPr>
        <p:spPr/>
        <p:txBody>
          <a:bodyPr/>
          <a:lstStyle>
            <a:lvl1pPr algn="r">
              <a:defRPr sz="1200" smtClean="0">
                <a:solidFill>
                  <a:schemeClr val="tx2">
                    <a:lumMod val="75000"/>
                    <a:lumOff val="25000"/>
                  </a:schemeClr>
                </a:solidFill>
                <a:latin typeface="Source Sans Pro Light"/>
              </a:defRPr>
            </a:lvl1pPr>
          </a:lstStyle>
          <a:p>
            <a:pPr marL="0" marR="0" lvl="0" indent="0" algn="r" rtl="0">
              <a:spcBef>
                <a:spcPts val="0"/>
              </a:spcBef>
              <a:spcAft>
                <a:spcPts val="0"/>
              </a:spcAft>
              <a:buSzPct val="25000"/>
              <a:buNone/>
            </a:pPr>
            <a:fld id="{00000000-1234-1234-1234-123412341234}" type="slidenum">
              <a:rPr lang="en-US" sz="1200" smtClean="0">
                <a:solidFill>
                  <a:srgbClr val="5F5F5F"/>
                </a:solidFill>
                <a:latin typeface="Source Sans Pro"/>
                <a:ea typeface="Source Sans Pro"/>
                <a:cs typeface="Source Sans Pro"/>
                <a:sym typeface="Source Sans Pro"/>
              </a:rPr>
              <a:t>‹#›</a:t>
            </a:fld>
            <a:endParaRPr lang="en-US" sz="1200">
              <a:solidFill>
                <a:srgbClr val="5F5F5F"/>
              </a:solidFill>
              <a:latin typeface="Source Sans Pro"/>
              <a:ea typeface="Source Sans Pro"/>
              <a:cs typeface="Source Sans Pro"/>
              <a:sym typeface="Source Sans Pro"/>
            </a:endParaRPr>
          </a:p>
        </p:txBody>
      </p:sp>
      <p:pic>
        <p:nvPicPr>
          <p:cNvPr id="14" name="Picture 13" descr="databricks_logoTM_8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110" y="4806610"/>
            <a:ext cx="1100363" cy="187062"/>
          </a:xfrm>
          <a:prstGeom prst="rect">
            <a:avLst/>
          </a:prstGeom>
        </p:spPr>
      </p:pic>
      <p:sp>
        <p:nvSpPr>
          <p:cNvPr id="18" name="Title Placeholder 1"/>
          <p:cNvSpPr>
            <a:spLocks noGrp="1"/>
          </p:cNvSpPr>
          <p:nvPr>
            <p:ph type="title"/>
          </p:nvPr>
        </p:nvSpPr>
        <p:spPr bwMode="auto">
          <a:xfrm>
            <a:off x="254760" y="206375"/>
            <a:ext cx="8560454"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1029506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ig Question or Section Black">
    <p:spTree>
      <p:nvGrpSpPr>
        <p:cNvPr id="1" name=""/>
        <p:cNvGrpSpPr/>
        <p:nvPr/>
      </p:nvGrpSpPr>
      <p:grpSpPr>
        <a:xfrm>
          <a:off x="0" y="0"/>
          <a:ext cx="0" cy="0"/>
          <a:chOff x="0" y="0"/>
          <a:chExt cx="0" cy="0"/>
        </a:xfrm>
      </p:grpSpPr>
      <p:sp>
        <p:nvSpPr>
          <p:cNvPr id="6" name="Title 1"/>
          <p:cNvSpPr>
            <a:spLocks noGrp="1"/>
          </p:cNvSpPr>
          <p:nvPr>
            <p:ph type="title"/>
          </p:nvPr>
        </p:nvSpPr>
        <p:spPr>
          <a:xfrm>
            <a:off x="952500" y="952049"/>
            <a:ext cx="6930571" cy="2440157"/>
          </a:xfrm>
        </p:spPr>
        <p:txBody>
          <a:bodyPr>
            <a:normAutofit/>
          </a:bodyPr>
          <a:lstStyle>
            <a:lvl1pPr algn="l">
              <a:lnSpc>
                <a:spcPct val="90000"/>
              </a:lnSpc>
              <a:defRPr sz="4400" b="0" i="0" baseline="0">
                <a:solidFill>
                  <a:schemeClr val="tx1">
                    <a:lumMod val="75000"/>
                    <a:lumOff val="25000"/>
                  </a:schemeClr>
                </a:solidFill>
                <a:latin typeface="Newslab Thin"/>
                <a:cs typeface="Newslab Light"/>
              </a:defRPr>
            </a:lvl1pPr>
          </a:lstStyle>
          <a:p>
            <a:r>
              <a:rPr lang="en-US" smtClean="0"/>
              <a:t>Click to edit Master title style</a:t>
            </a:r>
            <a:endParaRPr lang="en-US" dirty="0"/>
          </a:p>
        </p:txBody>
      </p:sp>
      <p:sp>
        <p:nvSpPr>
          <p:cNvPr id="7" name="Text Placeholder 2"/>
          <p:cNvSpPr>
            <a:spLocks noGrp="1"/>
          </p:cNvSpPr>
          <p:nvPr>
            <p:ph idx="1"/>
          </p:nvPr>
        </p:nvSpPr>
        <p:spPr>
          <a:xfrm>
            <a:off x="952500" y="2965040"/>
            <a:ext cx="6851951" cy="1380671"/>
          </a:xfrm>
          <a:prstGeom prst="rect">
            <a:avLst/>
          </a:prstGeom>
        </p:spPr>
        <p:txBody>
          <a:bodyPr rtlCol="0">
            <a:normAutofit/>
          </a:bodyPr>
          <a:lstStyle>
            <a:lvl1pPr marL="0" indent="0" algn="l">
              <a:buNone/>
              <a:defRPr sz="2400" b="0" i="0" baseline="0">
                <a:solidFill>
                  <a:schemeClr val="tx1">
                    <a:lumMod val="75000"/>
                    <a:lumOff val="25000"/>
                  </a:schemeClr>
                </a:solidFill>
              </a:defRPr>
            </a:lvl1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lgn="r">
              <a:defRPr sz="1200" smtClean="0">
                <a:solidFill>
                  <a:schemeClr val="tx2">
                    <a:lumMod val="75000"/>
                    <a:lumOff val="25000"/>
                  </a:schemeClr>
                </a:solidFill>
                <a:latin typeface="Source Sans Pro Light"/>
              </a:defRPr>
            </a:lvl1p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lt1"/>
                </a:solidFill>
                <a:latin typeface="Source Sans Pro"/>
                <a:ea typeface="Source Sans Pro"/>
                <a:cs typeface="Source Sans Pro"/>
                <a:sym typeface="Source Sans Pro"/>
              </a:rPr>
              <a:t>‹#›</a:t>
            </a:fld>
            <a:endParaRPr lang="en-US" sz="1200" b="0" i="0" u="none" strike="noStrike" cap="none">
              <a:solidFill>
                <a:schemeClr val="lt1"/>
              </a:solidFill>
              <a:latin typeface="Source Sans Pro"/>
              <a:ea typeface="Source Sans Pro"/>
              <a:cs typeface="Source Sans Pro"/>
              <a:sym typeface="Source Sans Pro"/>
            </a:endParaRPr>
          </a:p>
        </p:txBody>
      </p:sp>
      <p:pic>
        <p:nvPicPr>
          <p:cNvPr id="8" name="Picture 7" descr="databricks_logoTM_8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110" y="4806610"/>
            <a:ext cx="1100363" cy="187062"/>
          </a:xfrm>
          <a:prstGeom prst="rect">
            <a:avLst/>
          </a:prstGeom>
        </p:spPr>
      </p:pic>
    </p:spTree>
    <p:extLst>
      <p:ext uri="{BB962C8B-B14F-4D97-AF65-F5344CB8AC3E}">
        <p14:creationId xmlns:p14="http://schemas.microsoft.com/office/powerpoint/2010/main" val="64633786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lgn="r">
              <a:defRPr sz="1200" smtClean="0">
                <a:solidFill>
                  <a:schemeClr val="tx2">
                    <a:lumMod val="75000"/>
                    <a:lumOff val="25000"/>
                  </a:schemeClr>
                </a:solidFill>
                <a:latin typeface="Source Sans Pro Light"/>
              </a:defRPr>
            </a:lvl1pPr>
          </a:lstStyle>
          <a:p>
            <a:pPr marL="0" marR="0" lvl="0" indent="0" algn="r" rtl="0">
              <a:spcBef>
                <a:spcPts val="0"/>
              </a:spcBef>
              <a:spcAft>
                <a:spcPts val="0"/>
              </a:spcAft>
              <a:buSzPct val="25000"/>
              <a:buNone/>
            </a:pPr>
            <a:fld id="{00000000-1234-1234-1234-123412341234}" type="slidenum">
              <a:rPr lang="en-US" sz="1200" smtClean="0">
                <a:solidFill>
                  <a:srgbClr val="5F5F5F"/>
                </a:solidFill>
                <a:latin typeface="Source Sans Pro"/>
                <a:ea typeface="Source Sans Pro"/>
                <a:cs typeface="Source Sans Pro"/>
                <a:sym typeface="Source Sans Pro"/>
              </a:rPr>
              <a:t>‹#›</a:t>
            </a:fld>
            <a:endParaRPr lang="en-US" sz="1200">
              <a:solidFill>
                <a:srgbClr val="5F5F5F"/>
              </a:solidFill>
              <a:latin typeface="Source Sans Pro"/>
              <a:ea typeface="Source Sans Pro"/>
              <a:cs typeface="Source Sans Pro"/>
              <a:sym typeface="Source Sans Pro"/>
            </a:endParaRPr>
          </a:p>
        </p:txBody>
      </p:sp>
      <p:pic>
        <p:nvPicPr>
          <p:cNvPr id="5" name="Picture 4" descr="databricks_logoTM_8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110" y="4806610"/>
            <a:ext cx="1100363" cy="187062"/>
          </a:xfrm>
          <a:prstGeom prst="rect">
            <a:avLst/>
          </a:prstGeom>
        </p:spPr>
      </p:pic>
      <p:sp>
        <p:nvSpPr>
          <p:cNvPr id="10" name="Title Placeholder 1"/>
          <p:cNvSpPr>
            <a:spLocks noGrp="1"/>
          </p:cNvSpPr>
          <p:nvPr>
            <p:ph type="title"/>
          </p:nvPr>
        </p:nvSpPr>
        <p:spPr bwMode="auto">
          <a:xfrm>
            <a:off x="254760" y="206375"/>
            <a:ext cx="8560454"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1028126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graphicFrame>
        <p:nvGraphicFramePr>
          <p:cNvPr id="3" name="Picture Placeholder 9"/>
          <p:cNvGraphicFramePr>
            <a:graphicFrameLocks/>
          </p:cNvGraphicFramePr>
          <p:nvPr/>
        </p:nvGraphicFramePr>
        <p:xfrm>
          <a:off x="1158875" y="1149350"/>
          <a:ext cx="7273925" cy="3495675"/>
        </p:xfrm>
        <a:graphic>
          <a:graphicData uri="http://schemas.openxmlformats.org/presentationml/2006/ole">
            <mc:AlternateContent xmlns:mc="http://schemas.openxmlformats.org/markup-compatibility/2006">
              <mc:Choice xmlns:v="urn:schemas-microsoft-com:vml" Requires="v">
                <p:oleObj spid="_x0000_s1181" r:id="rId3" imgW="7271927" imgH="3492719" progId="Excel.Chart.8">
                  <p:embed/>
                </p:oleObj>
              </mc:Choice>
              <mc:Fallback>
                <p:oleObj r:id="rId3" imgW="7271927" imgH="3492719"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875" y="1149350"/>
                        <a:ext cx="7273925" cy="34956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 name="Slide Number Placeholder 5"/>
          <p:cNvSpPr>
            <a:spLocks noGrp="1"/>
          </p:cNvSpPr>
          <p:nvPr>
            <p:ph type="sldNum" sz="quarter" idx="10"/>
          </p:nvPr>
        </p:nvSpPr>
        <p:spPr/>
        <p:txBody>
          <a:bodyPr/>
          <a:lstStyle>
            <a:lvl1pPr algn="r">
              <a:defRPr sz="1200" smtClean="0">
                <a:solidFill>
                  <a:schemeClr val="tx2">
                    <a:lumMod val="75000"/>
                    <a:lumOff val="25000"/>
                  </a:schemeClr>
                </a:solidFill>
                <a:latin typeface="Source Sans Pro Light"/>
              </a:defRPr>
            </a:lvl1pPr>
          </a:lstStyle>
          <a:p>
            <a:pPr marL="0" marR="0" lvl="0" indent="0" algn="r" rtl="0">
              <a:spcBef>
                <a:spcPts val="0"/>
              </a:spcBef>
              <a:spcAft>
                <a:spcPts val="0"/>
              </a:spcAft>
              <a:buSzPct val="25000"/>
              <a:buNone/>
            </a:pPr>
            <a:fld id="{00000000-1234-1234-1234-123412341234}" type="slidenum">
              <a:rPr lang="en-US" sz="1200" smtClean="0">
                <a:solidFill>
                  <a:srgbClr val="5F5F5F"/>
                </a:solidFill>
                <a:latin typeface="Source Sans Pro"/>
                <a:ea typeface="Source Sans Pro"/>
                <a:cs typeface="Source Sans Pro"/>
                <a:sym typeface="Source Sans Pro"/>
              </a:rPr>
              <a:t>‹#›</a:t>
            </a:fld>
            <a:endParaRPr lang="en-US" sz="1200">
              <a:solidFill>
                <a:srgbClr val="5F5F5F"/>
              </a:solidFill>
              <a:latin typeface="Source Sans Pro"/>
              <a:ea typeface="Source Sans Pro"/>
              <a:cs typeface="Source Sans Pro"/>
              <a:sym typeface="Source Sans Pro"/>
            </a:endParaRPr>
          </a:p>
        </p:txBody>
      </p:sp>
      <p:pic>
        <p:nvPicPr>
          <p:cNvPr id="6" name="Picture 5" descr="databricks_logoTM_800p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7110" y="4806610"/>
            <a:ext cx="1100363" cy="187062"/>
          </a:xfrm>
          <a:prstGeom prst="rect">
            <a:avLst/>
          </a:prstGeom>
        </p:spPr>
      </p:pic>
      <p:sp>
        <p:nvSpPr>
          <p:cNvPr id="10" name="Title Placeholder 1"/>
          <p:cNvSpPr>
            <a:spLocks noGrp="1"/>
          </p:cNvSpPr>
          <p:nvPr>
            <p:ph type="title"/>
          </p:nvPr>
        </p:nvSpPr>
        <p:spPr bwMode="auto">
          <a:xfrm>
            <a:off x="254760" y="206375"/>
            <a:ext cx="8560454"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1068560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descr="01_FLASHLIGHT_exploration.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6138" y="987425"/>
            <a:ext cx="10922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6" descr="02_CLOUDCLUSTER_managedclusters.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38338" y="1006475"/>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descr="03_PIPELINES.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63875" y="1006475"/>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04_THIRDPARTY.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94163" y="1006475"/>
            <a:ext cx="1082675" cy="108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05_UNIFIED_PLATFORM_knot.eps.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68950" y="946150"/>
            <a:ext cx="1144588" cy="114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0" descr="06_COMMUNITY.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19900" y="1065213"/>
            <a:ext cx="987425"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07_LIBRARIES.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913688" y="1027113"/>
            <a:ext cx="1093787" cy="1093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08_LOGO_BUG.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607050" y="3424238"/>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3" descr="09_EXPLORE_LANGUAGE.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98513" y="2325688"/>
            <a:ext cx="10795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4" descr="10_COLLABORATE.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958975" y="2338388"/>
            <a:ext cx="989013" cy="989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5" descr="11_CHART_visualize.pn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105150" y="2392363"/>
            <a:ext cx="989013" cy="989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6" descr="12_DASHBOARD.png"/>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143375" y="2381250"/>
            <a:ext cx="973138" cy="97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7" descr="13_CLUSTERS.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35025" y="3552825"/>
            <a:ext cx="1103313" cy="1103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8" descr="14_WAND_PowerSpark.png"/>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954213" y="3554413"/>
            <a:ext cx="1047750" cy="1047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9" descr="15_IMPORT_CLOUD.png"/>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082925" y="3552825"/>
            <a:ext cx="1035050" cy="103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20" descr="16_CALENDAR_schedule.png"/>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664200" y="2393950"/>
            <a:ext cx="973138" cy="974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1" descr="17_CHECKLIST_monitor.png"/>
          <p:cNvPicPr>
            <a:picLocks noChangeAspect="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6837363" y="2392363"/>
            <a:ext cx="1031875" cy="103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22"/>
          <p:cNvSpPr txBox="1">
            <a:spLocks noChangeArrowheads="1"/>
          </p:cNvSpPr>
          <p:nvPr/>
        </p:nvSpPr>
        <p:spPr bwMode="auto">
          <a:xfrm>
            <a:off x="1028700" y="1878013"/>
            <a:ext cx="7239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Exploration</a:t>
            </a:r>
          </a:p>
        </p:txBody>
      </p:sp>
      <p:sp>
        <p:nvSpPr>
          <p:cNvPr id="21" name="TextBox 23"/>
          <p:cNvSpPr txBox="1">
            <a:spLocks noChangeArrowheads="1"/>
          </p:cNvSpPr>
          <p:nvPr/>
        </p:nvSpPr>
        <p:spPr bwMode="auto">
          <a:xfrm>
            <a:off x="1958975" y="1878013"/>
            <a:ext cx="1042988"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Managed Clusters</a:t>
            </a:r>
          </a:p>
        </p:txBody>
      </p:sp>
      <p:sp>
        <p:nvSpPr>
          <p:cNvPr id="22" name="TextBox 24"/>
          <p:cNvSpPr txBox="1">
            <a:spLocks noChangeArrowheads="1"/>
          </p:cNvSpPr>
          <p:nvPr/>
        </p:nvSpPr>
        <p:spPr bwMode="auto">
          <a:xfrm>
            <a:off x="3311525" y="1878013"/>
            <a:ext cx="6461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Pipelines</a:t>
            </a:r>
          </a:p>
        </p:txBody>
      </p:sp>
      <p:sp>
        <p:nvSpPr>
          <p:cNvPr id="23" name="TextBox 25"/>
          <p:cNvSpPr txBox="1">
            <a:spLocks noChangeArrowheads="1"/>
          </p:cNvSpPr>
          <p:nvPr/>
        </p:nvSpPr>
        <p:spPr bwMode="auto">
          <a:xfrm>
            <a:off x="4221163" y="1878013"/>
            <a:ext cx="8509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3</a:t>
            </a:r>
            <a:r>
              <a:rPr lang="en-US" sz="900" baseline="30000">
                <a:latin typeface="Source Sans Pro Light" charset="0"/>
              </a:rPr>
              <a:t>rd</a:t>
            </a:r>
            <a:r>
              <a:rPr lang="en-US" sz="900">
                <a:latin typeface="Source Sans Pro Light" charset="0"/>
              </a:rPr>
              <a:t> Party Apps</a:t>
            </a:r>
          </a:p>
        </p:txBody>
      </p:sp>
      <p:sp>
        <p:nvSpPr>
          <p:cNvPr id="24" name="TextBox 26"/>
          <p:cNvSpPr txBox="1">
            <a:spLocks noChangeArrowheads="1"/>
          </p:cNvSpPr>
          <p:nvPr/>
        </p:nvSpPr>
        <p:spPr bwMode="auto">
          <a:xfrm>
            <a:off x="6950075" y="1878013"/>
            <a:ext cx="7493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Community</a:t>
            </a:r>
          </a:p>
        </p:txBody>
      </p:sp>
      <p:sp>
        <p:nvSpPr>
          <p:cNvPr id="25" name="TextBox 27"/>
          <p:cNvSpPr txBox="1">
            <a:spLocks noChangeArrowheads="1"/>
          </p:cNvSpPr>
          <p:nvPr/>
        </p:nvSpPr>
        <p:spPr bwMode="auto">
          <a:xfrm>
            <a:off x="1096963" y="4357688"/>
            <a:ext cx="582612"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Clusters</a:t>
            </a:r>
          </a:p>
        </p:txBody>
      </p:sp>
      <p:sp>
        <p:nvSpPr>
          <p:cNvPr id="26" name="TextBox 28"/>
          <p:cNvSpPr txBox="1">
            <a:spLocks noChangeArrowheads="1"/>
          </p:cNvSpPr>
          <p:nvPr/>
        </p:nvSpPr>
        <p:spPr bwMode="auto">
          <a:xfrm>
            <a:off x="6937375" y="3216275"/>
            <a:ext cx="93980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Monitor Results</a:t>
            </a:r>
          </a:p>
        </p:txBody>
      </p:sp>
      <p:sp>
        <p:nvSpPr>
          <p:cNvPr id="27" name="TextBox 29"/>
          <p:cNvSpPr txBox="1">
            <a:spLocks noChangeArrowheads="1"/>
          </p:cNvSpPr>
          <p:nvPr/>
        </p:nvSpPr>
        <p:spPr bwMode="auto">
          <a:xfrm>
            <a:off x="5607050" y="3216275"/>
            <a:ext cx="1158875"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Schedule Workflows </a:t>
            </a:r>
          </a:p>
        </p:txBody>
      </p:sp>
      <p:sp>
        <p:nvSpPr>
          <p:cNvPr id="28" name="TextBox 30"/>
          <p:cNvSpPr txBox="1">
            <a:spLocks noChangeArrowheads="1"/>
          </p:cNvSpPr>
          <p:nvPr/>
        </p:nvSpPr>
        <p:spPr bwMode="auto">
          <a:xfrm>
            <a:off x="3259138" y="4354513"/>
            <a:ext cx="74930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Import Data</a:t>
            </a:r>
          </a:p>
        </p:txBody>
      </p:sp>
      <p:sp>
        <p:nvSpPr>
          <p:cNvPr id="29" name="TextBox 31"/>
          <p:cNvSpPr txBox="1">
            <a:spLocks noChangeArrowheads="1"/>
          </p:cNvSpPr>
          <p:nvPr/>
        </p:nvSpPr>
        <p:spPr bwMode="auto">
          <a:xfrm>
            <a:off x="2012950" y="4357688"/>
            <a:ext cx="903288"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Power of Spark</a:t>
            </a:r>
          </a:p>
        </p:txBody>
      </p:sp>
      <p:sp>
        <p:nvSpPr>
          <p:cNvPr id="30" name="TextBox 32"/>
          <p:cNvSpPr txBox="1">
            <a:spLocks noChangeArrowheads="1"/>
          </p:cNvSpPr>
          <p:nvPr/>
        </p:nvSpPr>
        <p:spPr bwMode="auto">
          <a:xfrm>
            <a:off x="2057400" y="3205163"/>
            <a:ext cx="7366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Collaborate</a:t>
            </a:r>
          </a:p>
        </p:txBody>
      </p:sp>
      <p:sp>
        <p:nvSpPr>
          <p:cNvPr id="31" name="TextBox 33"/>
          <p:cNvSpPr txBox="1">
            <a:spLocks noChangeArrowheads="1"/>
          </p:cNvSpPr>
          <p:nvPr/>
        </p:nvSpPr>
        <p:spPr bwMode="auto">
          <a:xfrm>
            <a:off x="4364038" y="3205163"/>
            <a:ext cx="542925"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Publish</a:t>
            </a:r>
          </a:p>
        </p:txBody>
      </p:sp>
      <p:sp>
        <p:nvSpPr>
          <p:cNvPr id="32" name="TextBox 34"/>
          <p:cNvSpPr txBox="1">
            <a:spLocks noChangeArrowheads="1"/>
          </p:cNvSpPr>
          <p:nvPr/>
        </p:nvSpPr>
        <p:spPr bwMode="auto">
          <a:xfrm>
            <a:off x="3336925" y="3205163"/>
            <a:ext cx="5953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Visualize</a:t>
            </a:r>
          </a:p>
        </p:txBody>
      </p:sp>
      <p:sp>
        <p:nvSpPr>
          <p:cNvPr id="33" name="TextBox 35"/>
          <p:cNvSpPr txBox="1">
            <a:spLocks noChangeArrowheads="1"/>
          </p:cNvSpPr>
          <p:nvPr/>
        </p:nvSpPr>
        <p:spPr bwMode="auto">
          <a:xfrm>
            <a:off x="1019175" y="3205163"/>
            <a:ext cx="6461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Language</a:t>
            </a:r>
          </a:p>
        </p:txBody>
      </p:sp>
      <p:sp>
        <p:nvSpPr>
          <p:cNvPr id="34" name="TextBox 36"/>
          <p:cNvSpPr txBox="1">
            <a:spLocks noChangeArrowheads="1"/>
          </p:cNvSpPr>
          <p:nvPr/>
        </p:nvSpPr>
        <p:spPr bwMode="auto">
          <a:xfrm>
            <a:off x="8204200" y="1878013"/>
            <a:ext cx="6207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Libraries</a:t>
            </a:r>
          </a:p>
        </p:txBody>
      </p:sp>
      <p:sp>
        <p:nvSpPr>
          <p:cNvPr id="35" name="TextBox 37"/>
          <p:cNvSpPr txBox="1">
            <a:spLocks noChangeArrowheads="1"/>
          </p:cNvSpPr>
          <p:nvPr/>
        </p:nvSpPr>
        <p:spPr bwMode="auto">
          <a:xfrm>
            <a:off x="5700713" y="1878013"/>
            <a:ext cx="954087"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Unified Platform</a:t>
            </a:r>
          </a:p>
        </p:txBody>
      </p:sp>
      <p:sp>
        <p:nvSpPr>
          <p:cNvPr id="36" name="TextBox 38"/>
          <p:cNvSpPr txBox="1">
            <a:spLocks noChangeArrowheads="1"/>
          </p:cNvSpPr>
          <p:nvPr/>
        </p:nvSpPr>
        <p:spPr bwMode="auto">
          <a:xfrm>
            <a:off x="5875338" y="4302125"/>
            <a:ext cx="646112"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900">
                <a:latin typeface="Source Sans Pro Light" charset="0"/>
              </a:rPr>
              <a:t>Logo Bug</a:t>
            </a:r>
          </a:p>
        </p:txBody>
      </p:sp>
      <p:sp>
        <p:nvSpPr>
          <p:cNvPr id="38" name="Slide Number Placeholder 5"/>
          <p:cNvSpPr>
            <a:spLocks noGrp="1"/>
          </p:cNvSpPr>
          <p:nvPr>
            <p:ph type="sldNum" sz="quarter" idx="10"/>
          </p:nvPr>
        </p:nvSpPr>
        <p:spPr/>
        <p:txBody>
          <a:bodyPr/>
          <a:lstStyle>
            <a:lvl1pPr algn="r">
              <a:defRPr sz="1200" smtClean="0">
                <a:solidFill>
                  <a:schemeClr val="tx2">
                    <a:lumMod val="75000"/>
                    <a:lumOff val="25000"/>
                  </a:schemeClr>
                </a:solidFill>
                <a:latin typeface="Source Sans Pro Light"/>
              </a:defRPr>
            </a:lvl1pPr>
          </a:lstStyle>
          <a:p>
            <a:pPr marL="0" marR="0" lvl="0" indent="0" algn="r" rtl="0">
              <a:spcBef>
                <a:spcPts val="0"/>
              </a:spcBef>
              <a:spcAft>
                <a:spcPts val="0"/>
              </a:spcAft>
              <a:buSzPct val="25000"/>
              <a:buNone/>
            </a:pPr>
            <a:fld id="{00000000-1234-1234-1234-123412341234}" type="slidenum">
              <a:rPr lang="en-US" sz="1200" smtClean="0">
                <a:solidFill>
                  <a:srgbClr val="5F5F5F"/>
                </a:solidFill>
                <a:latin typeface="Source Sans Pro"/>
                <a:ea typeface="Source Sans Pro"/>
                <a:cs typeface="Source Sans Pro"/>
                <a:sym typeface="Source Sans Pro"/>
              </a:rPr>
              <a:t>‹#›</a:t>
            </a:fld>
            <a:endParaRPr lang="en-US" sz="1200">
              <a:solidFill>
                <a:srgbClr val="5F5F5F"/>
              </a:solidFill>
              <a:latin typeface="Source Sans Pro"/>
              <a:ea typeface="Source Sans Pro"/>
              <a:cs typeface="Source Sans Pro"/>
              <a:sym typeface="Source Sans Pro"/>
            </a:endParaRPr>
          </a:p>
        </p:txBody>
      </p:sp>
      <p:pic>
        <p:nvPicPr>
          <p:cNvPr id="39" name="Picture 38" descr="databricks_logoTM_800px.png"/>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47110" y="4806610"/>
            <a:ext cx="1100363" cy="187062"/>
          </a:xfrm>
          <a:prstGeom prst="rect">
            <a:avLst/>
          </a:prstGeom>
        </p:spPr>
      </p:pic>
      <p:sp>
        <p:nvSpPr>
          <p:cNvPr id="41" name="Title Placeholder 1"/>
          <p:cNvSpPr>
            <a:spLocks noGrp="1"/>
          </p:cNvSpPr>
          <p:nvPr>
            <p:ph type="title"/>
          </p:nvPr>
        </p:nvSpPr>
        <p:spPr bwMode="auto">
          <a:xfrm>
            <a:off x="254760" y="206375"/>
            <a:ext cx="8560454"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2044722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Fram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databricks_logoTM_rev_CMYK.eps"/>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84938" y="4484688"/>
            <a:ext cx="2235200" cy="334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1"/>
          <p:cNvSpPr>
            <a:spLocks noGrp="1"/>
          </p:cNvSpPr>
          <p:nvPr>
            <p:ph type="ctrTitle" hasCustomPrompt="1"/>
          </p:nvPr>
        </p:nvSpPr>
        <p:spPr>
          <a:xfrm>
            <a:off x="903111" y="1598392"/>
            <a:ext cx="7739943" cy="1248834"/>
          </a:xfrm>
        </p:spPr>
        <p:txBody>
          <a:bodyPr>
            <a:noAutofit/>
          </a:bodyPr>
          <a:lstStyle>
            <a:lvl1pPr algn="l">
              <a:defRPr sz="5400" b="0" i="0" baseline="0">
                <a:solidFill>
                  <a:schemeClr val="bg1"/>
                </a:solidFill>
                <a:latin typeface="Newslab Thin"/>
                <a:cs typeface="Newslab Light"/>
              </a:defRPr>
            </a:lvl1pPr>
          </a:lstStyle>
          <a:p>
            <a:r>
              <a:rPr lang="en-US" dirty="0" smtClean="0"/>
              <a:t>Thank you.</a:t>
            </a:r>
            <a:endParaRPr lang="en-US" dirty="0"/>
          </a:p>
        </p:txBody>
      </p:sp>
      <p:sp>
        <p:nvSpPr>
          <p:cNvPr id="4" name="Text Placeholder 3"/>
          <p:cNvSpPr>
            <a:spLocks noGrp="1"/>
          </p:cNvSpPr>
          <p:nvPr>
            <p:ph type="body" sz="half" idx="2" hasCustomPrompt="1"/>
          </p:nvPr>
        </p:nvSpPr>
        <p:spPr>
          <a:xfrm>
            <a:off x="903111" y="2717006"/>
            <a:ext cx="6349823" cy="666441"/>
          </a:xfrm>
        </p:spPr>
        <p:txBody>
          <a:bodyPr>
            <a:noAutofit/>
          </a:bodyPr>
          <a:lstStyle>
            <a:lvl1pPr marL="0" indent="0" algn="l">
              <a:buNone/>
              <a:defRPr sz="24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Parting words or contact information go here.</a:t>
            </a:r>
          </a:p>
        </p:txBody>
      </p:sp>
    </p:spTree>
    <p:extLst>
      <p:ext uri="{BB962C8B-B14F-4D97-AF65-F5344CB8AC3E}">
        <p14:creationId xmlns:p14="http://schemas.microsoft.com/office/powerpoint/2010/main" val="1623755112"/>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54760" y="206375"/>
            <a:ext cx="8560454"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946150" y="1312863"/>
            <a:ext cx="7172325" cy="339407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8461375" y="4786313"/>
            <a:ext cx="558800" cy="273050"/>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Source Sans Pro Light"/>
                <a:ea typeface="+mn-ea"/>
                <a:cs typeface="+mn-cs"/>
              </a:defRPr>
            </a:lvl1p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lt1"/>
                </a:solidFill>
                <a:latin typeface="Source Sans Pro"/>
                <a:ea typeface="Source Sans Pro"/>
                <a:cs typeface="Source Sans Pro"/>
                <a:sym typeface="Source Sans Pro"/>
              </a:rPr>
              <a:t>‹#›</a:t>
            </a:fld>
            <a:endParaRPr lang="en-US" sz="1200" b="0" i="0" u="none" strike="noStrike" cap="none">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82553141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hf hdr="0" ftr="0" dt="0"/>
  <p:txStyles>
    <p:titleStyle>
      <a:lvl1pPr algn="l" defTabSz="457200" rtl="0" eaLnBrk="1" fontAlgn="base" hangingPunct="1">
        <a:spcBef>
          <a:spcPct val="0"/>
        </a:spcBef>
        <a:spcAft>
          <a:spcPct val="0"/>
        </a:spcAft>
        <a:defRPr sz="40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p:titleStyle>
    <p:bodyStyle>
      <a:lvl1pPr marL="173038" indent="-173038"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1pPr>
      <a:lvl2pPr marL="628650" indent="-171450" algn="l" defTabSz="457200" rtl="0" eaLnBrk="1" fontAlgn="base" hangingPunct="1">
        <a:lnSpc>
          <a:spcPct val="100000"/>
        </a:lnSpc>
        <a:spcBef>
          <a:spcPct val="20000"/>
        </a:spcBef>
        <a:spcAft>
          <a:spcPct val="0"/>
        </a:spcAft>
        <a:buSzPct val="9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2pPr>
      <a:lvl3pPr marL="1089025" indent="-17462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3pPr>
      <a:lvl4pPr marL="1487488" indent="-173038" algn="l" defTabSz="457200" rtl="0" eaLnBrk="1" fontAlgn="base" hangingPunct="1">
        <a:lnSpc>
          <a:spcPct val="100000"/>
        </a:lnSpc>
        <a:spcBef>
          <a:spcPct val="20000"/>
        </a:spcBef>
        <a:spcAft>
          <a:spcPct val="0"/>
        </a:spcAft>
        <a:buSzPct val="9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4pPr>
      <a:lvl5pPr marL="1885950" indent="-174625" algn="l" defTabSz="457200" rtl="0" eaLnBrk="1" fontAlgn="base" hangingPunct="1">
        <a:lnSpc>
          <a:spcPct val="100000"/>
        </a:lnSpc>
        <a:spcBef>
          <a:spcPct val="20000"/>
        </a:spcBef>
        <a:spcAft>
          <a:spcPct val="0"/>
        </a:spcAft>
        <a:buSzPct val="80000"/>
        <a:buFont typeface="Lucida Grande"/>
        <a:buChar char="•"/>
        <a:defRPr sz="14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hyperlink" Target="http://www.popsci.com/how-deep-learning-technology-could-be-next-step-in-cancer-detection" TargetMode="External"/><Relationship Id="rId4" Type="http://schemas.openxmlformats.org/officeDocument/2006/relationships/hyperlink" Target="https://blogs.nvidia.com/blog/2016/09/19/deep-learning-breast-cancer-diagnosis/" TargetMode="External"/><Relationship Id="rId5" Type="http://schemas.openxmlformats.org/officeDocument/2006/relationships/hyperlink" Target="https://www.technologyreview.com/s/544651/baidus-deep-learning-system-rivals-people-at-speech-recognition/" TargetMode="External"/><Relationship Id="rId1" Type="http://schemas.openxmlformats.org/officeDocument/2006/relationships/slideLayout" Target="../slideLayouts/slideLayout2.xml"/><Relationship Id="rId2" Type="http://schemas.openxmlformats.org/officeDocument/2006/relationships/hyperlink" Target="https://www.technologyreview.com/s/600889/google-unveils-neural-network-with-superhuman-ability-to-determine-the-location-of-almos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tiff"/><Relationship Id="rId13" Type="http://schemas.openxmlformats.org/officeDocument/2006/relationships/image" Target="../media/image53.tiff"/><Relationship Id="rId14" Type="http://schemas.openxmlformats.org/officeDocument/2006/relationships/image" Target="../media/image54.png"/><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_rels/slide17.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52.tiff"/><Relationship Id="rId13" Type="http://schemas.openxmlformats.org/officeDocument/2006/relationships/image" Target="../media/image53.tiff"/><Relationship Id="rId14" Type="http://schemas.openxmlformats.org/officeDocument/2006/relationships/image" Target="../media/image64.png"/><Relationship Id="rId15"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75.tiff"/><Relationship Id="rId4" Type="http://schemas.openxmlformats.org/officeDocument/2006/relationships/image" Target="../media/image76.tiff"/><Relationship Id="rId5" Type="http://schemas.openxmlformats.org/officeDocument/2006/relationships/image" Target="../media/image64.png"/><Relationship Id="rId6" Type="http://schemas.openxmlformats.org/officeDocument/2006/relationships/image" Target="../media/image77.tiff"/><Relationship Id="rId7" Type="http://schemas.openxmlformats.org/officeDocument/2006/relationships/image" Target="../media/image78.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 Id="rId3" Type="http://schemas.openxmlformats.org/officeDocument/2006/relationships/image" Target="../media/image2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5" Type="http://schemas.openxmlformats.org/officeDocument/2006/relationships/image" Target="../media/image32.tiff"/><Relationship Id="rId6" Type="http://schemas.openxmlformats.org/officeDocument/2006/relationships/image" Target="../media/image33.tiff"/><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6286" y="1558774"/>
            <a:ext cx="8240889" cy="1863171"/>
          </a:xfrm>
        </p:spPr>
        <p:txBody>
          <a:bodyPr/>
          <a:lstStyle/>
          <a:p>
            <a:r>
              <a:rPr lang="en-US" dirty="0" smtClean="0"/>
              <a:t>Democratizing AI with Apache Spark</a:t>
            </a:r>
            <a:endParaRPr lang="en-US" dirty="0"/>
          </a:p>
        </p:txBody>
      </p:sp>
      <p:sp>
        <p:nvSpPr>
          <p:cNvPr id="3" name="Subtitle 2"/>
          <p:cNvSpPr>
            <a:spLocks noGrp="1"/>
          </p:cNvSpPr>
          <p:nvPr>
            <p:ph type="subTitle" idx="1"/>
          </p:nvPr>
        </p:nvSpPr>
        <p:spPr>
          <a:xfrm>
            <a:off x="624279" y="4379432"/>
            <a:ext cx="6400800" cy="453863"/>
          </a:xfrm>
        </p:spPr>
        <p:txBody>
          <a:bodyPr/>
          <a:lstStyle/>
          <a:p>
            <a:pPr lvl="0">
              <a:spcAft>
                <a:spcPts val="0"/>
              </a:spcAft>
              <a:buClr>
                <a:schemeClr val="lt1"/>
              </a:buClr>
              <a:buSzPct val="25000"/>
            </a:pPr>
            <a:r>
              <a:rPr lang="en-US" dirty="0"/>
              <a:t>Ali </a:t>
            </a:r>
            <a:r>
              <a:rPr lang="en-US" dirty="0" err="1" smtClean="0"/>
              <a:t>Ghodsi</a:t>
            </a:r>
            <a:r>
              <a:rPr lang="en-US" dirty="0" smtClean="0"/>
              <a:t/>
            </a:r>
            <a:br>
              <a:rPr lang="en-US" dirty="0" smtClean="0"/>
            </a:br>
            <a:r>
              <a:rPr lang="en-US" dirty="0" smtClean="0"/>
              <a:t>Co-Founder </a:t>
            </a:r>
            <a:r>
              <a:rPr lang="en-US" dirty="0"/>
              <a:t>and CEO</a:t>
            </a:r>
          </a:p>
        </p:txBody>
      </p:sp>
    </p:spTree>
    <p:extLst>
      <p:ext uri="{BB962C8B-B14F-4D97-AF65-F5344CB8AC3E}">
        <p14:creationId xmlns:p14="http://schemas.microsoft.com/office/powerpoint/2010/main" val="1689595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smtClean="0"/>
              <a:t>Faster and easier deep learning with Databricks</a:t>
            </a:r>
            <a:endParaRPr lang="en-US" sz="3100" dirty="0"/>
          </a:p>
        </p:txBody>
      </p:sp>
      <p:sp>
        <p:nvSpPr>
          <p:cNvPr id="4" name="Slide Number Placeholder 3"/>
          <p:cNvSpPr>
            <a:spLocks noGrp="1"/>
          </p:cNvSpPr>
          <p:nvPr>
            <p:ph type="sldNum" sz="quarter"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rgbClr val="5F5F5F"/>
                </a:solidFill>
                <a:latin typeface="Source Sans Pro"/>
                <a:ea typeface="Source Sans Pro"/>
                <a:cs typeface="Source Sans Pro"/>
                <a:sym typeface="Source Sans Pro"/>
              </a:rPr>
              <a:t>10</a:t>
            </a:fld>
            <a:endParaRPr lang="en-US" sz="1200" b="0" i="0" u="none" strike="noStrike" cap="none">
              <a:solidFill>
                <a:srgbClr val="5F5F5F"/>
              </a:solidFill>
              <a:latin typeface="Source Sans Pro"/>
              <a:ea typeface="Source Sans Pro"/>
              <a:cs typeface="Source Sans Pro"/>
              <a:sym typeface="Source Sans Pro"/>
            </a:endParaRPr>
          </a:p>
        </p:txBody>
      </p:sp>
      <p:sp>
        <p:nvSpPr>
          <p:cNvPr id="10" name="TextBox 9"/>
          <p:cNvSpPr txBox="1"/>
          <p:nvPr/>
        </p:nvSpPr>
        <p:spPr>
          <a:xfrm>
            <a:off x="877725" y="1181680"/>
            <a:ext cx="2571479" cy="400110"/>
          </a:xfrm>
          <a:prstGeom prst="rect">
            <a:avLst/>
          </a:prstGeom>
          <a:noFill/>
        </p:spPr>
        <p:txBody>
          <a:bodyPr wrap="square" rtlCol="0">
            <a:spAutoFit/>
          </a:bodyPr>
          <a:lstStyle/>
          <a:p>
            <a:pPr algn="ctr">
              <a:spcBef>
                <a:spcPts val="600"/>
              </a:spcBef>
            </a:pPr>
            <a:r>
              <a:rPr lang="en-US" sz="2000" dirty="0" smtClean="0">
                <a:solidFill>
                  <a:schemeClr val="accent1">
                    <a:lumMod val="75000"/>
                  </a:schemeClr>
                </a:solidFill>
                <a:latin typeface="Source Sans Pro Semibold" charset="0"/>
                <a:ea typeface="Source Sans Pro Semibold" charset="0"/>
                <a:cs typeface="Source Sans Pro Semibold" charset="0"/>
              </a:rPr>
              <a:t>GPUs</a:t>
            </a:r>
          </a:p>
        </p:txBody>
      </p:sp>
      <p:sp>
        <p:nvSpPr>
          <p:cNvPr id="12" name="TextBox 11"/>
          <p:cNvSpPr txBox="1"/>
          <p:nvPr/>
        </p:nvSpPr>
        <p:spPr>
          <a:xfrm>
            <a:off x="5310133" y="1786401"/>
            <a:ext cx="3352086" cy="1831271"/>
          </a:xfrm>
          <a:prstGeom prst="rect">
            <a:avLst/>
          </a:prstGeom>
          <a:noFill/>
        </p:spPr>
        <p:txBody>
          <a:bodyPr wrap="square" rtlCol="0">
            <a:spAutoFit/>
          </a:bodyPr>
          <a:lstStyle/>
          <a:p>
            <a:pPr marL="285750" indent="-285750">
              <a:spcAft>
                <a:spcPts val="600"/>
              </a:spcAft>
              <a:buFont typeface="Arial" charset="0"/>
              <a:buChar char="•"/>
            </a:pPr>
            <a:r>
              <a:rPr lang="en-US" sz="1800" dirty="0" err="1" smtClean="0">
                <a:latin typeface="Source Sans Pro Light" charset="0"/>
                <a:ea typeface="Source Sans Pro Light" charset="0"/>
                <a:cs typeface="Source Sans Pro Light" charset="0"/>
              </a:rPr>
              <a:t>TensorFlow</a:t>
            </a:r>
            <a:r>
              <a:rPr lang="en-US" sz="1800" dirty="0" smtClean="0">
                <a:latin typeface="Source Sans Pro Light" charset="0"/>
                <a:ea typeface="Source Sans Pro Light" charset="0"/>
                <a:cs typeface="Source Sans Pro Light" charset="0"/>
              </a:rPr>
              <a:t>: The most popular deep learning framework.</a:t>
            </a:r>
          </a:p>
          <a:p>
            <a:pPr marL="285750" indent="-285750">
              <a:spcAft>
                <a:spcPts val="600"/>
              </a:spcAft>
              <a:buFont typeface="Arial" charset="0"/>
              <a:buChar char="•"/>
            </a:pPr>
            <a:r>
              <a:rPr lang="en-US" sz="1800" dirty="0" err="1" smtClean="0">
                <a:latin typeface="Source Sans Pro Light" charset="0"/>
                <a:ea typeface="Source Sans Pro Light" charset="0"/>
                <a:cs typeface="Source Sans Pro Light" charset="0"/>
              </a:rPr>
              <a:t>TensorFrames</a:t>
            </a:r>
            <a:r>
              <a:rPr lang="en-US" sz="1800" dirty="0">
                <a:latin typeface="Source Sans Pro Light" charset="0"/>
                <a:ea typeface="Source Sans Pro Light" charset="0"/>
                <a:cs typeface="Source Sans Pro Light" charset="0"/>
              </a:rPr>
              <a:t>:</a:t>
            </a:r>
            <a:r>
              <a:rPr lang="en-US" sz="1800" dirty="0" smtClean="0">
                <a:latin typeface="Source Sans Pro Light" charset="0"/>
                <a:ea typeface="Source Sans Pro Light" charset="0"/>
                <a:cs typeface="Source Sans Pro Light" charset="0"/>
              </a:rPr>
              <a:t> Makes </a:t>
            </a:r>
            <a:r>
              <a:rPr lang="en-US" sz="1800" dirty="0" err="1" smtClean="0">
                <a:latin typeface="Source Sans Pro Light" charset="0"/>
                <a:ea typeface="Source Sans Pro Light" charset="0"/>
                <a:cs typeface="Source Sans Pro Light" charset="0"/>
              </a:rPr>
              <a:t>TensorFlow</a:t>
            </a:r>
            <a:r>
              <a:rPr lang="en-US" sz="1800" dirty="0" smtClean="0">
                <a:latin typeface="Source Sans Pro Light" charset="0"/>
                <a:ea typeface="Source Sans Pro Light" charset="0"/>
                <a:cs typeface="Source Sans Pro Light" charset="0"/>
              </a:rPr>
              <a:t> computations faster and easier to program on Spark.</a:t>
            </a:r>
          </a:p>
        </p:txBody>
      </p:sp>
      <p:grpSp>
        <p:nvGrpSpPr>
          <p:cNvPr id="14" name="Group 13"/>
          <p:cNvGrpSpPr/>
          <p:nvPr/>
        </p:nvGrpSpPr>
        <p:grpSpPr>
          <a:xfrm>
            <a:off x="5310133" y="1112741"/>
            <a:ext cx="2920049" cy="468833"/>
            <a:chOff x="3037742" y="1183279"/>
            <a:chExt cx="2920049" cy="468833"/>
          </a:xfrm>
        </p:grpSpPr>
        <p:sp>
          <p:nvSpPr>
            <p:cNvPr id="9" name="TextBox 8"/>
            <p:cNvSpPr txBox="1"/>
            <p:nvPr/>
          </p:nvSpPr>
          <p:spPr>
            <a:xfrm>
              <a:off x="3037742" y="1252002"/>
              <a:ext cx="2571479" cy="400110"/>
            </a:xfrm>
            <a:prstGeom prst="rect">
              <a:avLst/>
            </a:prstGeom>
            <a:noFill/>
          </p:spPr>
          <p:txBody>
            <a:bodyPr wrap="square" rtlCol="0">
              <a:spAutoFit/>
            </a:bodyPr>
            <a:lstStyle/>
            <a:p>
              <a:pPr algn="ctr">
                <a:spcBef>
                  <a:spcPts val="600"/>
                </a:spcBef>
              </a:pPr>
              <a:r>
                <a:rPr lang="en-US" sz="2000" dirty="0" err="1" smtClean="0">
                  <a:solidFill>
                    <a:schemeClr val="accent1">
                      <a:lumMod val="75000"/>
                    </a:schemeClr>
                  </a:solidFill>
                  <a:latin typeface="Source Sans Pro Semibold" charset="0"/>
                  <a:ea typeface="Source Sans Pro Semibold" charset="0"/>
                  <a:cs typeface="Source Sans Pro Semibold" charset="0"/>
                </a:rPr>
                <a:t>TensorFlow</a:t>
              </a:r>
              <a:r>
                <a:rPr lang="en-US" sz="2000" dirty="0" smtClean="0">
                  <a:solidFill>
                    <a:schemeClr val="accent1">
                      <a:lumMod val="75000"/>
                    </a:schemeClr>
                  </a:solidFill>
                  <a:latin typeface="Source Sans Pro Semibold" charset="0"/>
                  <a:ea typeface="Source Sans Pro Semibold" charset="0"/>
                  <a:cs typeface="Source Sans Pro Semibold" charset="0"/>
                </a:rPr>
                <a:t> on</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80821" y="1183279"/>
              <a:ext cx="776970" cy="412767"/>
            </a:xfrm>
            <a:prstGeom prst="rect">
              <a:avLst/>
            </a:prstGeom>
          </p:spPr>
        </p:pic>
      </p:grpSp>
      <p:sp>
        <p:nvSpPr>
          <p:cNvPr id="17" name="Plus 16"/>
          <p:cNvSpPr/>
          <p:nvPr/>
        </p:nvSpPr>
        <p:spPr>
          <a:xfrm>
            <a:off x="3920799" y="2002586"/>
            <a:ext cx="1248697" cy="1248697"/>
          </a:xfrm>
          <a:prstGeom prst="mathPlus">
            <a:avLst>
              <a:gd name="adj1" fmla="val 7772"/>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0" y="4190246"/>
            <a:ext cx="9144000" cy="4319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smtClean="0">
                <a:solidFill>
                  <a:schemeClr val="bg1"/>
                </a:solidFill>
                <a:latin typeface="Source Sans Pro Semibold" charset="0"/>
                <a:ea typeface="Source Sans Pro Semibold" charset="0"/>
                <a:cs typeface="Source Sans Pro Semibold" charset="0"/>
              </a:rPr>
              <a:t>TensorFrames</a:t>
            </a:r>
            <a:r>
              <a:rPr lang="en-US" sz="1800" b="1" dirty="0" smtClean="0">
                <a:solidFill>
                  <a:schemeClr val="bg1"/>
                </a:solidFill>
                <a:latin typeface="Source Sans Pro Semibold" charset="0"/>
                <a:ea typeface="Source Sans Pro Semibold" charset="0"/>
                <a:cs typeface="Source Sans Pro Semibold" charset="0"/>
              </a:rPr>
              <a:t> and GPUs support out-of-the-box</a:t>
            </a:r>
            <a:endParaRPr lang="en-US" sz="300" b="1" dirty="0">
              <a:solidFill>
                <a:schemeClr val="bg1"/>
              </a:solidFill>
              <a:latin typeface="Source Sans Pro Semibold" charset="0"/>
              <a:ea typeface="Source Sans Pro Semibold" charset="0"/>
              <a:cs typeface="Source Sans Pro Semibold" charset="0"/>
            </a:endParaRPr>
          </a:p>
        </p:txBody>
      </p:sp>
      <p:pic>
        <p:nvPicPr>
          <p:cNvPr id="26" name="Picture 25"/>
          <p:cNvPicPr>
            <a:picLocks noChangeAspect="1"/>
          </p:cNvPicPr>
          <p:nvPr/>
        </p:nvPicPr>
        <p:blipFill>
          <a:blip r:embed="rId4"/>
          <a:stretch>
            <a:fillRect/>
          </a:stretch>
        </p:blipFill>
        <p:spPr>
          <a:xfrm>
            <a:off x="863462" y="1677110"/>
            <a:ext cx="2487172" cy="1899651"/>
          </a:xfrm>
          <a:prstGeom prst="rect">
            <a:avLst/>
          </a:prstGeom>
        </p:spPr>
      </p:pic>
      <p:sp>
        <p:nvSpPr>
          <p:cNvPr id="27" name="TextBox 26"/>
          <p:cNvSpPr txBox="1"/>
          <p:nvPr/>
        </p:nvSpPr>
        <p:spPr>
          <a:xfrm>
            <a:off x="701106" y="3576761"/>
            <a:ext cx="2811883" cy="338554"/>
          </a:xfrm>
          <a:prstGeom prst="rect">
            <a:avLst/>
          </a:prstGeom>
          <a:noFill/>
        </p:spPr>
        <p:txBody>
          <a:bodyPr wrap="square" rtlCol="0">
            <a:spAutoFit/>
          </a:bodyPr>
          <a:lstStyle/>
          <a:p>
            <a:pPr algn="ctr">
              <a:spcBef>
                <a:spcPts val="600"/>
              </a:spcBef>
            </a:pPr>
            <a:r>
              <a:rPr lang="en-US" sz="1600" dirty="0" smtClean="0">
                <a:solidFill>
                  <a:schemeClr val="tx1"/>
                </a:solidFill>
                <a:latin typeface="Source Sans Pro Light" charset="0"/>
                <a:ea typeface="Source Sans Pro Light" charset="0"/>
                <a:cs typeface="Source Sans Pro Light" charset="0"/>
              </a:rPr>
              <a:t>Massive parallelism</a:t>
            </a:r>
          </a:p>
        </p:txBody>
      </p:sp>
    </p:spTree>
    <p:extLst>
      <p:ext uri="{BB962C8B-B14F-4D97-AF65-F5344CB8AC3E}">
        <p14:creationId xmlns:p14="http://schemas.microsoft.com/office/powerpoint/2010/main" val="52439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Deep Learning on Databricks</a:t>
            </a:r>
            <a:endParaRPr lang="en-US" sz="3400" dirty="0"/>
          </a:p>
        </p:txBody>
      </p:sp>
      <p:sp>
        <p:nvSpPr>
          <p:cNvPr id="4" name="Slide Number Placeholder 3"/>
          <p:cNvSpPr>
            <a:spLocks noGrp="1"/>
          </p:cNvSpPr>
          <p:nvPr>
            <p:ph type="sldNum" sz="quarter"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rgbClr val="5F5F5F"/>
                </a:solidFill>
                <a:latin typeface="Source Sans Pro"/>
                <a:ea typeface="Source Sans Pro"/>
                <a:cs typeface="Source Sans Pro"/>
                <a:sym typeface="Source Sans Pro"/>
              </a:rPr>
              <a:t>11</a:t>
            </a:fld>
            <a:endParaRPr lang="en-US" sz="1200" b="0" i="0" u="none" strike="noStrike" cap="none">
              <a:solidFill>
                <a:srgbClr val="5F5F5F"/>
              </a:solidFill>
              <a:latin typeface="Source Sans Pro"/>
              <a:ea typeface="Source Sans Pro"/>
              <a:cs typeface="Source Sans Pro"/>
              <a:sym typeface="Source Sans Pro"/>
            </a:endParaRPr>
          </a:p>
        </p:txBody>
      </p:sp>
      <p:cxnSp>
        <p:nvCxnSpPr>
          <p:cNvPr id="19" name="Straight Connector 18"/>
          <p:cNvCxnSpPr>
            <a:stCxn id="27" idx="6"/>
            <a:endCxn id="24" idx="2"/>
          </p:cNvCxnSpPr>
          <p:nvPr/>
        </p:nvCxnSpPr>
        <p:spPr>
          <a:xfrm>
            <a:off x="1719766" y="2047509"/>
            <a:ext cx="5782145"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2066548" y="1315006"/>
            <a:ext cx="1465006" cy="1465006"/>
          </a:xfrm>
          <a:prstGeom prst="ellipse">
            <a:avLst/>
          </a:prstGeom>
          <a:solidFill>
            <a:schemeClr val="bg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smtClean="0">
                <a:solidFill>
                  <a:schemeClr val="accent1">
                    <a:lumMod val="50000"/>
                  </a:schemeClr>
                </a:solidFill>
                <a:latin typeface="Source Sans Pro Semibold" charset="0"/>
                <a:ea typeface="Source Sans Pro Semibold" charset="0"/>
                <a:cs typeface="Source Sans Pro Semibold" charset="0"/>
              </a:rPr>
              <a:t>Data Ingest</a:t>
            </a:r>
            <a:endParaRPr lang="en-US" sz="1500" b="1" dirty="0">
              <a:solidFill>
                <a:schemeClr val="accent1">
                  <a:lumMod val="50000"/>
                </a:schemeClr>
              </a:solidFill>
              <a:latin typeface="Source Sans Pro Semibold" charset="0"/>
              <a:ea typeface="Source Sans Pro Semibold" charset="0"/>
              <a:cs typeface="Source Sans Pro Semibold" charset="0"/>
            </a:endParaRPr>
          </a:p>
        </p:txBody>
      </p:sp>
      <p:sp>
        <p:nvSpPr>
          <p:cNvPr id="22" name="Oval 21"/>
          <p:cNvSpPr/>
          <p:nvPr/>
        </p:nvSpPr>
        <p:spPr>
          <a:xfrm>
            <a:off x="3878336" y="1315006"/>
            <a:ext cx="1465006" cy="1465006"/>
          </a:xfrm>
          <a:prstGeom prst="ellipse">
            <a:avLst/>
          </a:prstGeom>
          <a:solidFill>
            <a:schemeClr val="bg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smtClean="0">
                <a:solidFill>
                  <a:schemeClr val="accent1">
                    <a:lumMod val="50000"/>
                  </a:schemeClr>
                </a:solidFill>
                <a:latin typeface="Source Sans Pro Semibold" charset="0"/>
                <a:ea typeface="Source Sans Pro Semibold" charset="0"/>
                <a:cs typeface="Source Sans Pro Semibold" charset="0"/>
              </a:rPr>
              <a:t>Feature extraction</a:t>
            </a:r>
            <a:endParaRPr lang="en-US" sz="1500" b="1" dirty="0">
              <a:solidFill>
                <a:schemeClr val="accent1">
                  <a:lumMod val="50000"/>
                </a:schemeClr>
              </a:solidFill>
              <a:latin typeface="Source Sans Pro Semibold" charset="0"/>
              <a:ea typeface="Source Sans Pro Semibold" charset="0"/>
              <a:cs typeface="Source Sans Pro Semibold" charset="0"/>
            </a:endParaRPr>
          </a:p>
        </p:txBody>
      </p:sp>
      <p:sp>
        <p:nvSpPr>
          <p:cNvPr id="23" name="Oval 22"/>
          <p:cNvSpPr/>
          <p:nvPr/>
        </p:nvSpPr>
        <p:spPr>
          <a:xfrm>
            <a:off x="5690124" y="1315006"/>
            <a:ext cx="1465006" cy="1465006"/>
          </a:xfrm>
          <a:prstGeom prst="ellipse">
            <a:avLst/>
          </a:prstGeom>
          <a:solidFill>
            <a:schemeClr val="bg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accent1">
                    <a:lumMod val="50000"/>
                  </a:schemeClr>
                </a:solidFill>
                <a:latin typeface="Source Sans Pro Semibold" charset="0"/>
                <a:ea typeface="Source Sans Pro Semibold" charset="0"/>
                <a:cs typeface="Source Sans Pro Semibold" charset="0"/>
              </a:rPr>
              <a:t>Model Training</a:t>
            </a:r>
          </a:p>
        </p:txBody>
      </p:sp>
      <p:sp>
        <p:nvSpPr>
          <p:cNvPr id="24" name="Oval 23"/>
          <p:cNvSpPr/>
          <p:nvPr/>
        </p:nvSpPr>
        <p:spPr>
          <a:xfrm>
            <a:off x="7501911" y="1315006"/>
            <a:ext cx="1465006" cy="1465006"/>
          </a:xfrm>
          <a:prstGeom prst="ellipse">
            <a:avLst/>
          </a:prstGeom>
          <a:solidFill>
            <a:schemeClr val="bg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smtClean="0">
                <a:solidFill>
                  <a:schemeClr val="accent1">
                    <a:lumMod val="50000"/>
                  </a:schemeClr>
                </a:solidFill>
                <a:latin typeface="Source Sans Pro Semibold" charset="0"/>
                <a:ea typeface="Source Sans Pro Semibold" charset="0"/>
                <a:cs typeface="Source Sans Pro Semibold" charset="0"/>
              </a:rPr>
              <a:t>Product-ionize</a:t>
            </a:r>
            <a:endParaRPr lang="en-US" sz="1500" b="1" dirty="0">
              <a:solidFill>
                <a:schemeClr val="accent1">
                  <a:lumMod val="50000"/>
                </a:schemeClr>
              </a:solidFill>
              <a:latin typeface="Source Sans Pro Semibold" charset="0"/>
              <a:ea typeface="Source Sans Pro Semibold" charset="0"/>
              <a:cs typeface="Source Sans Pro Semibold" charset="0"/>
            </a:endParaRPr>
          </a:p>
        </p:txBody>
      </p:sp>
      <p:sp>
        <p:nvSpPr>
          <p:cNvPr id="27" name="Oval 26"/>
          <p:cNvSpPr/>
          <p:nvPr/>
        </p:nvSpPr>
        <p:spPr>
          <a:xfrm>
            <a:off x="254760" y="1315006"/>
            <a:ext cx="1465006" cy="1465006"/>
          </a:xfrm>
          <a:prstGeom prst="ellipse">
            <a:avLst/>
          </a:prstGeom>
          <a:solidFill>
            <a:schemeClr val="bg1"/>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dirty="0" smtClean="0">
              <a:solidFill>
                <a:schemeClr val="accent1">
                  <a:lumMod val="50000"/>
                </a:schemeClr>
              </a:solidFill>
              <a:latin typeface="Source Sans Pro Semibold" charset="0"/>
              <a:ea typeface="Source Sans Pro Semibold" charset="0"/>
              <a:cs typeface="Source Sans Pro Semibold" charset="0"/>
            </a:endParaRPr>
          </a:p>
          <a:p>
            <a:pPr algn="ctr"/>
            <a:endParaRPr lang="en-US" sz="1500" b="1" dirty="0">
              <a:solidFill>
                <a:schemeClr val="accent1">
                  <a:lumMod val="50000"/>
                </a:schemeClr>
              </a:solidFill>
              <a:latin typeface="Source Sans Pro Semibold" charset="0"/>
              <a:ea typeface="Source Sans Pro Semibold" charset="0"/>
              <a:cs typeface="Source Sans Pro Semibold" charset="0"/>
            </a:endParaRPr>
          </a:p>
          <a:p>
            <a:pPr algn="ctr"/>
            <a:r>
              <a:rPr lang="en-US" sz="1500" b="1" dirty="0" smtClean="0">
                <a:solidFill>
                  <a:schemeClr val="accent1">
                    <a:lumMod val="50000"/>
                  </a:schemeClr>
                </a:solidFill>
                <a:latin typeface="Source Sans Pro Semibold" charset="0"/>
                <a:ea typeface="Source Sans Pro Semibold" charset="0"/>
                <a:cs typeface="Source Sans Pro Semibold" charset="0"/>
              </a:rPr>
              <a:t>Clusters</a:t>
            </a:r>
            <a:endParaRPr lang="en-US" sz="1500" b="1" dirty="0">
              <a:solidFill>
                <a:schemeClr val="accent1">
                  <a:lumMod val="50000"/>
                </a:schemeClr>
              </a:solidFill>
              <a:latin typeface="Source Sans Pro Semibold" charset="0"/>
              <a:ea typeface="Source Sans Pro Semibold" charset="0"/>
              <a:cs typeface="Source Sans Pro Semibold" charset="0"/>
            </a:endParaRP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104" y="1748786"/>
            <a:ext cx="628317" cy="333794"/>
          </a:xfrm>
          <a:prstGeom prst="rect">
            <a:avLst/>
          </a:prstGeom>
        </p:spPr>
      </p:pic>
      <p:sp>
        <p:nvSpPr>
          <p:cNvPr id="30" name="TextBox 29"/>
          <p:cNvSpPr txBox="1"/>
          <p:nvPr/>
        </p:nvSpPr>
        <p:spPr>
          <a:xfrm>
            <a:off x="7332213" y="2937386"/>
            <a:ext cx="1811787" cy="338554"/>
          </a:xfrm>
          <a:prstGeom prst="rect">
            <a:avLst/>
          </a:prstGeom>
          <a:noFill/>
        </p:spPr>
        <p:txBody>
          <a:bodyPr wrap="square" rtlCol="0">
            <a:spAutoFit/>
          </a:bodyPr>
          <a:lstStyle/>
          <a:p>
            <a:pPr algn="ctr">
              <a:spcBef>
                <a:spcPts val="300"/>
              </a:spcBef>
            </a:pPr>
            <a:r>
              <a:rPr lang="en-US" sz="1600" b="1" smtClean="0">
                <a:solidFill>
                  <a:schemeClr val="accent1">
                    <a:lumMod val="50000"/>
                  </a:schemeClr>
                </a:solidFill>
                <a:latin typeface="Source Sans Pro Semibold" charset="0"/>
                <a:ea typeface="Source Sans Pro Semibold" charset="0"/>
                <a:cs typeface="Source Sans Pro Semibold" charset="0"/>
              </a:rPr>
              <a:t>Jobs &amp; Workflows</a:t>
            </a:r>
            <a:endParaRPr lang="en-US" sz="1600" b="1" dirty="0" smtClean="0">
              <a:solidFill>
                <a:schemeClr val="accent1">
                  <a:lumMod val="50000"/>
                </a:schemeClr>
              </a:solidFill>
              <a:latin typeface="Source Sans Pro Semibold" charset="0"/>
              <a:ea typeface="Source Sans Pro Semibold" charset="0"/>
              <a:cs typeface="Source Sans Pro Semibold" charset="0"/>
            </a:endParaRPr>
          </a:p>
        </p:txBody>
      </p:sp>
      <p:sp>
        <p:nvSpPr>
          <p:cNvPr id="32" name="TextBox 31"/>
          <p:cNvSpPr txBox="1"/>
          <p:nvPr/>
        </p:nvSpPr>
        <p:spPr>
          <a:xfrm>
            <a:off x="5532910" y="2937386"/>
            <a:ext cx="1811787" cy="907941"/>
          </a:xfrm>
          <a:prstGeom prst="rect">
            <a:avLst/>
          </a:prstGeom>
          <a:noFill/>
        </p:spPr>
        <p:txBody>
          <a:bodyPr wrap="square" rtlCol="0">
            <a:spAutoFit/>
          </a:bodyPr>
          <a:lstStyle/>
          <a:p>
            <a:pPr algn="ctr">
              <a:spcBef>
                <a:spcPts val="300"/>
              </a:spcBef>
            </a:pPr>
            <a:r>
              <a:rPr lang="en-US" sz="1600" b="1" dirty="0" err="1" smtClean="0">
                <a:solidFill>
                  <a:schemeClr val="accent1">
                    <a:lumMod val="50000"/>
                  </a:schemeClr>
                </a:solidFill>
                <a:latin typeface="Source Sans Pro Semibold" charset="0"/>
                <a:ea typeface="Source Sans Pro Semibold" charset="0"/>
                <a:cs typeface="Source Sans Pro Semibold" charset="0"/>
              </a:rPr>
              <a:t>TensorFrames</a:t>
            </a:r>
            <a:endParaRPr lang="en-US" sz="1600" b="1" dirty="0" smtClean="0">
              <a:solidFill>
                <a:schemeClr val="accent1">
                  <a:lumMod val="50000"/>
                </a:schemeClr>
              </a:solidFill>
              <a:latin typeface="Source Sans Pro Semibold" charset="0"/>
              <a:ea typeface="Source Sans Pro Semibold" charset="0"/>
              <a:cs typeface="Source Sans Pro Semibold" charset="0"/>
            </a:endParaRPr>
          </a:p>
          <a:p>
            <a:pPr algn="ctr">
              <a:spcBef>
                <a:spcPts val="300"/>
              </a:spcBef>
            </a:pPr>
            <a:r>
              <a:rPr lang="en-US" sz="1600" b="1" dirty="0" smtClean="0">
                <a:solidFill>
                  <a:schemeClr val="accent1">
                    <a:lumMod val="50000"/>
                  </a:schemeClr>
                </a:solidFill>
                <a:latin typeface="Source Sans Pro Semibold" charset="0"/>
                <a:ea typeface="Source Sans Pro Semibold" charset="0"/>
                <a:cs typeface="Source Sans Pro Semibold" charset="0"/>
              </a:rPr>
              <a:t>+</a:t>
            </a:r>
          </a:p>
          <a:p>
            <a:pPr algn="ctr">
              <a:spcBef>
                <a:spcPts val="300"/>
              </a:spcBef>
            </a:pPr>
            <a:r>
              <a:rPr lang="en-US" sz="1600" b="1" dirty="0" smtClean="0">
                <a:solidFill>
                  <a:schemeClr val="accent1">
                    <a:lumMod val="50000"/>
                  </a:schemeClr>
                </a:solidFill>
                <a:latin typeface="Source Sans Pro Semibold" charset="0"/>
                <a:ea typeface="Source Sans Pro Semibold" charset="0"/>
                <a:cs typeface="Source Sans Pro Semibold" charset="0"/>
              </a:rPr>
              <a:t>GPUs</a:t>
            </a:r>
          </a:p>
        </p:txBody>
      </p:sp>
      <p:sp>
        <p:nvSpPr>
          <p:cNvPr id="33" name="TextBox 32"/>
          <p:cNvSpPr txBox="1"/>
          <p:nvPr/>
        </p:nvSpPr>
        <p:spPr>
          <a:xfrm>
            <a:off x="3684446" y="2937386"/>
            <a:ext cx="1811787" cy="584775"/>
          </a:xfrm>
          <a:prstGeom prst="rect">
            <a:avLst/>
          </a:prstGeom>
          <a:noFill/>
        </p:spPr>
        <p:txBody>
          <a:bodyPr wrap="square" rtlCol="0">
            <a:spAutoFit/>
          </a:bodyPr>
          <a:lstStyle/>
          <a:p>
            <a:pPr algn="ctr">
              <a:spcBef>
                <a:spcPts val="300"/>
              </a:spcBef>
            </a:pPr>
            <a:r>
              <a:rPr lang="en-US" sz="1600" b="1" dirty="0" smtClean="0">
                <a:solidFill>
                  <a:schemeClr val="accent1">
                    <a:lumMod val="50000"/>
                  </a:schemeClr>
                </a:solidFill>
                <a:latin typeface="Source Sans Pro Semibold" charset="0"/>
                <a:ea typeface="Source Sans Pro Semibold" charset="0"/>
                <a:cs typeface="Source Sans Pro Semibold" charset="0"/>
              </a:rPr>
              <a:t>Interactive exploration</a:t>
            </a:r>
          </a:p>
        </p:txBody>
      </p:sp>
      <p:sp>
        <p:nvSpPr>
          <p:cNvPr id="34" name="TextBox 33"/>
          <p:cNvSpPr txBox="1"/>
          <p:nvPr/>
        </p:nvSpPr>
        <p:spPr>
          <a:xfrm>
            <a:off x="1816317" y="2937386"/>
            <a:ext cx="1811787" cy="584775"/>
          </a:xfrm>
          <a:prstGeom prst="rect">
            <a:avLst/>
          </a:prstGeom>
          <a:noFill/>
        </p:spPr>
        <p:txBody>
          <a:bodyPr wrap="square" rtlCol="0">
            <a:spAutoFit/>
          </a:bodyPr>
          <a:lstStyle/>
          <a:p>
            <a:pPr algn="ctr">
              <a:spcBef>
                <a:spcPts val="300"/>
              </a:spcBef>
            </a:pPr>
            <a:r>
              <a:rPr lang="en-US" sz="1600" b="1" smtClean="0">
                <a:solidFill>
                  <a:schemeClr val="accent1">
                    <a:lumMod val="50000"/>
                  </a:schemeClr>
                </a:solidFill>
                <a:latin typeface="Source Sans Pro Semibold" charset="0"/>
                <a:ea typeface="Source Sans Pro Semibold" charset="0"/>
                <a:cs typeface="Source Sans Pro Semibold" charset="0"/>
              </a:rPr>
              <a:t>Just-in-time data platform</a:t>
            </a:r>
            <a:endParaRPr lang="en-US" sz="1600" b="1" dirty="0" smtClean="0">
              <a:solidFill>
                <a:schemeClr val="accent1">
                  <a:lumMod val="50000"/>
                </a:schemeClr>
              </a:solidFill>
              <a:latin typeface="Source Sans Pro Semibold" charset="0"/>
              <a:ea typeface="Source Sans Pro Semibold" charset="0"/>
              <a:cs typeface="Source Sans Pro Semibold" charset="0"/>
            </a:endParaRPr>
          </a:p>
        </p:txBody>
      </p:sp>
      <p:sp>
        <p:nvSpPr>
          <p:cNvPr id="35" name="TextBox 34"/>
          <p:cNvSpPr txBox="1"/>
          <p:nvPr/>
        </p:nvSpPr>
        <p:spPr>
          <a:xfrm>
            <a:off x="9893" y="2937386"/>
            <a:ext cx="1811787" cy="584775"/>
          </a:xfrm>
          <a:prstGeom prst="rect">
            <a:avLst/>
          </a:prstGeom>
          <a:noFill/>
        </p:spPr>
        <p:txBody>
          <a:bodyPr wrap="square" rtlCol="0">
            <a:spAutoFit/>
          </a:bodyPr>
          <a:lstStyle/>
          <a:p>
            <a:pPr algn="ctr">
              <a:spcBef>
                <a:spcPts val="300"/>
              </a:spcBef>
            </a:pPr>
            <a:r>
              <a:rPr lang="en-US" sz="1600" b="1" smtClean="0">
                <a:solidFill>
                  <a:schemeClr val="accent1">
                    <a:lumMod val="50000"/>
                  </a:schemeClr>
                </a:solidFill>
                <a:latin typeface="Source Sans Pro Semibold" charset="0"/>
                <a:ea typeface="Source Sans Pro Semibold" charset="0"/>
                <a:cs typeface="Source Sans Pro Semibold" charset="0"/>
              </a:rPr>
              <a:t>Automated management</a:t>
            </a:r>
            <a:endParaRPr lang="en-US" sz="1600" b="1" dirty="0" smtClean="0">
              <a:solidFill>
                <a:schemeClr val="accent1">
                  <a:lumMod val="50000"/>
                </a:schemeClr>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306245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111" y="1891000"/>
            <a:ext cx="7739943" cy="1248834"/>
          </a:xfrm>
        </p:spPr>
        <p:txBody>
          <a:bodyPr/>
          <a:lstStyle/>
          <a:p>
            <a:r>
              <a:rPr lang="en-US" smtClean="0"/>
              <a:t>Thank you.</a:t>
            </a:r>
            <a:endParaRPr lang="en-US" dirty="0"/>
          </a:p>
        </p:txBody>
      </p:sp>
    </p:spTree>
    <p:extLst>
      <p:ext uri="{BB962C8B-B14F-4D97-AF65-F5344CB8AC3E}">
        <p14:creationId xmlns:p14="http://schemas.microsoft.com/office/powerpoint/2010/main" val="7344070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Deep Learning references</a:t>
            </a:r>
            <a:endParaRPr lang="en-US" dirty="0"/>
          </a:p>
        </p:txBody>
      </p:sp>
      <p:sp>
        <p:nvSpPr>
          <p:cNvPr id="6" name="Content Placeholder 5"/>
          <p:cNvSpPr>
            <a:spLocks noGrp="1"/>
          </p:cNvSpPr>
          <p:nvPr>
            <p:ph idx="1"/>
          </p:nvPr>
        </p:nvSpPr>
        <p:spPr/>
        <p:txBody>
          <a:bodyPr>
            <a:normAutofit fontScale="92500"/>
          </a:bodyPr>
          <a:lstStyle/>
          <a:p>
            <a:r>
              <a:rPr lang="en-US" dirty="0" smtClean="0"/>
              <a:t>Image recognition (Geo ID):</a:t>
            </a:r>
          </a:p>
          <a:p>
            <a:pPr lvl="1"/>
            <a:r>
              <a:rPr lang="en-US" dirty="0">
                <a:hlinkClick r:id="rId2"/>
              </a:rPr>
              <a:t>https://www.technologyreview.com/s/600889/google-unveils-neural-network-with-superhuman-ability-to-determine-the-location-of-almost</a:t>
            </a:r>
            <a:r>
              <a:rPr lang="en-US" dirty="0" smtClean="0">
                <a:hlinkClick r:id="rId2"/>
              </a:rPr>
              <a:t>/</a:t>
            </a:r>
            <a:endParaRPr lang="en-US" dirty="0" smtClean="0"/>
          </a:p>
          <a:p>
            <a:r>
              <a:rPr lang="en-US" dirty="0" smtClean="0"/>
              <a:t>Cancer screening:</a:t>
            </a:r>
          </a:p>
          <a:p>
            <a:pPr lvl="1"/>
            <a:r>
              <a:rPr lang="en-US" dirty="0">
                <a:hlinkClick r:id="rId3"/>
              </a:rPr>
              <a:t>http://</a:t>
            </a:r>
            <a:r>
              <a:rPr lang="en-US" dirty="0" smtClean="0">
                <a:hlinkClick r:id="rId3"/>
              </a:rPr>
              <a:t>www.popsci.com/how-deep-learning-technology-could-be-next-step-in-cancer-detection</a:t>
            </a:r>
            <a:endParaRPr lang="en-US" dirty="0" smtClean="0"/>
          </a:p>
          <a:p>
            <a:pPr lvl="1"/>
            <a:r>
              <a:rPr lang="en-US" dirty="0">
                <a:hlinkClick r:id="rId4"/>
              </a:rPr>
              <a:t>https://blogs.nvidia.com/blog/2016/09/19/deep-learning-breast-cancer-diagnosis</a:t>
            </a:r>
            <a:r>
              <a:rPr lang="en-US" dirty="0" smtClean="0">
                <a:hlinkClick r:id="rId4"/>
              </a:rPr>
              <a:t>/</a:t>
            </a:r>
            <a:endParaRPr lang="en-US" dirty="0" smtClean="0"/>
          </a:p>
          <a:p>
            <a:r>
              <a:rPr lang="en-US" dirty="0" smtClean="0"/>
              <a:t>Speech translation:</a:t>
            </a:r>
          </a:p>
          <a:p>
            <a:pPr lvl="1"/>
            <a:r>
              <a:rPr lang="en-US" dirty="0">
                <a:hlinkClick r:id="rId5"/>
              </a:rPr>
              <a:t>https://www.technologyreview.com/s/544651/baidus-deep-learning-system-rivals-people-at-speech-recognition</a:t>
            </a:r>
            <a:r>
              <a:rPr lang="en-US" dirty="0" smtClean="0">
                <a:hlinkClick r:id="rId5"/>
              </a:rPr>
              <a:t>/</a:t>
            </a:r>
            <a:endParaRPr lang="en-US" dirty="0" smtClean="0"/>
          </a:p>
          <a:p>
            <a:pPr lvl="1"/>
            <a:endParaRPr lang="en-US" dirty="0"/>
          </a:p>
        </p:txBody>
      </p:sp>
      <p:sp>
        <p:nvSpPr>
          <p:cNvPr id="2" name="Slide Number Placeholder 1"/>
          <p:cNvSpPr>
            <a:spLocks noGrp="1"/>
          </p:cNvSpPr>
          <p:nvPr>
            <p:ph type="sldNum" sz="quarter" idx="10"/>
          </p:nvPr>
        </p:nvSpPr>
        <p:spPr/>
        <p:txBody>
          <a:bodyPr/>
          <a:lstStyle/>
          <a:p>
            <a:pPr marL="0" marR="0" lvl="0" indent="0" algn="r" rtl="0">
              <a:spcBef>
                <a:spcPts val="0"/>
              </a:spcBef>
              <a:spcAft>
                <a:spcPts val="0"/>
              </a:spcAft>
              <a:buSzPct val="25000"/>
              <a:buNone/>
            </a:pPr>
            <a:fld id="{00000000-1234-1234-1234-123412341234}" type="slidenum">
              <a:rPr lang="en-US" sz="1200" smtClean="0">
                <a:solidFill>
                  <a:srgbClr val="5F5F5F"/>
                </a:solidFill>
                <a:latin typeface="Source Sans Pro"/>
                <a:ea typeface="Source Sans Pro"/>
                <a:cs typeface="Source Sans Pro"/>
                <a:sym typeface="Source Sans Pro"/>
              </a:rPr>
              <a:t>13</a:t>
            </a:fld>
            <a:endParaRPr lang="en-US" sz="1200">
              <a:solidFill>
                <a:srgbClr val="5F5F5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017155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461375" y="4786313"/>
            <a:ext cx="558800" cy="273050"/>
          </a:xfrm>
          <a:prstGeom prst="rect">
            <a:avLst/>
          </a:prstGeom>
        </p:spPr>
        <p:txBody>
          <a:bodyPr/>
          <a:lstStyle/>
          <a:p>
            <a:pPr>
              <a:defRPr/>
            </a:pPr>
            <a:fld id="{020CF171-3262-4844-9482-7EE9513E765F}" type="slidenum">
              <a:rPr lang="en-US" smtClean="0"/>
              <a:pPr>
                <a:defRPr/>
              </a:pPr>
              <a:t>14</a:t>
            </a:fld>
            <a:endParaRPr lang="en-US" dirty="0"/>
          </a:p>
        </p:txBody>
      </p:sp>
      <p:sp>
        <p:nvSpPr>
          <p:cNvPr id="4" name="Title 1"/>
          <p:cNvSpPr txBox="1">
            <a:spLocks/>
          </p:cNvSpPr>
          <p:nvPr/>
        </p:nvSpPr>
        <p:spPr>
          <a:xfrm>
            <a:off x="356466" y="1021898"/>
            <a:ext cx="8663709" cy="4008048"/>
          </a:xfrm>
          <a:prstGeom prst="rect">
            <a:avLst/>
          </a:prstGeom>
        </p:spPr>
        <p:txBody>
          <a:bodyPr anchor="t">
            <a:noAutofit/>
          </a:bodyPr>
          <a:lst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a:lstStyle>
          <a:p>
            <a:r>
              <a:rPr lang="en-US" sz="2100" b="1" dirty="0">
                <a:solidFill>
                  <a:schemeClr val="accent1">
                    <a:lumMod val="75000"/>
                  </a:schemeClr>
                </a:solidFill>
                <a:latin typeface="Source Sans Pro Semibold" charset="0"/>
                <a:ea typeface="Source Sans Pro Semibold" charset="0"/>
                <a:cs typeface="Source Sans Pro Semibold" charset="0"/>
              </a:rPr>
              <a:t>Spark Enterprise Platform</a:t>
            </a:r>
          </a:p>
          <a:p>
            <a:pPr marL="457200" lvl="2"/>
            <a:r>
              <a:rPr lang="en-US" sz="2100" dirty="0">
                <a:latin typeface="Source Sans Pro Light"/>
                <a:cs typeface="Source Sans Pro Light"/>
              </a:rPr>
              <a:t>Cloud-hosted data platform based on Spark</a:t>
            </a:r>
          </a:p>
          <a:p>
            <a:endParaRPr lang="en-US" sz="2100" b="1" dirty="0" smtClean="0">
              <a:solidFill>
                <a:schemeClr val="accent1">
                  <a:lumMod val="50000"/>
                </a:schemeClr>
              </a:solidFill>
              <a:latin typeface="Source Sans Pro Semibold" charset="0"/>
              <a:ea typeface="Source Sans Pro Semibold" charset="0"/>
              <a:cs typeface="Source Sans Pro Semibold" charset="0"/>
            </a:endParaRPr>
          </a:p>
          <a:p>
            <a:r>
              <a:rPr lang="en-US" sz="2100" b="1" dirty="0" smtClean="0">
                <a:solidFill>
                  <a:schemeClr val="accent1">
                    <a:lumMod val="75000"/>
                  </a:schemeClr>
                </a:solidFill>
                <a:latin typeface="Source Sans Pro Semibold" charset="0"/>
                <a:ea typeface="Source Sans Pro Semibold" charset="0"/>
                <a:cs typeface="Source Sans Pro Semibold" charset="0"/>
              </a:rPr>
              <a:t>Develop Spark, shepherd community, evangelize Spark</a:t>
            </a:r>
            <a:endParaRPr lang="en-US" sz="2100" b="1" dirty="0">
              <a:solidFill>
                <a:schemeClr val="accent1">
                  <a:lumMod val="75000"/>
                </a:schemeClr>
              </a:solidFill>
              <a:latin typeface="Source Sans Pro Semibold" charset="0"/>
              <a:ea typeface="Source Sans Pro Semibold" charset="0"/>
              <a:cs typeface="Source Sans Pro Semibold" charset="0"/>
            </a:endParaRPr>
          </a:p>
          <a:p>
            <a:pPr marL="457200" lvl="2"/>
            <a:r>
              <a:rPr lang="en-US" sz="2100" dirty="0" smtClean="0">
                <a:solidFill>
                  <a:srgbClr val="000000"/>
                </a:solidFill>
                <a:latin typeface="Source Sans Pro Light"/>
                <a:cs typeface="Source Sans Pro Light"/>
              </a:rPr>
              <a:t>75</a:t>
            </a:r>
            <a:r>
              <a:rPr lang="en-US" sz="2100" dirty="0">
                <a:solidFill>
                  <a:srgbClr val="000000"/>
                </a:solidFill>
                <a:latin typeface="Source Sans Pro Light"/>
                <a:cs typeface="Source Sans Pro Light"/>
              </a:rPr>
              <a:t>% of Spark written by Databricks, 10x more than </a:t>
            </a:r>
            <a:r>
              <a:rPr lang="en-US" sz="2100" dirty="0" smtClean="0">
                <a:solidFill>
                  <a:srgbClr val="000000"/>
                </a:solidFill>
                <a:latin typeface="Source Sans Pro Light"/>
                <a:cs typeface="Source Sans Pro Light"/>
              </a:rPr>
              <a:t>others</a:t>
            </a:r>
            <a:endParaRPr lang="en-US" sz="2100" b="1" dirty="0" smtClean="0">
              <a:solidFill>
                <a:schemeClr val="accent1">
                  <a:lumMod val="50000"/>
                </a:schemeClr>
              </a:solidFill>
              <a:latin typeface="Source Sans Pro Semibold" charset="0"/>
              <a:ea typeface="Source Sans Pro Semibold" charset="0"/>
              <a:cs typeface="Source Sans Pro Semibold" charset="0"/>
            </a:endParaRPr>
          </a:p>
          <a:p>
            <a:pPr marL="457200" lvl="2"/>
            <a:r>
              <a:rPr lang="en-US" sz="2100" b="1" dirty="0" smtClean="0">
                <a:solidFill>
                  <a:schemeClr val="accent1">
                    <a:lumMod val="50000"/>
                  </a:schemeClr>
                </a:solidFill>
                <a:latin typeface="Source Sans Pro Light"/>
                <a:ea typeface="Source Sans Pro Semibold" charset="0"/>
                <a:cs typeface="Source Sans Pro Light"/>
              </a:rPr>
              <a:t>	</a:t>
            </a:r>
          </a:p>
          <a:p>
            <a:pPr marL="0" lvl="1"/>
            <a:r>
              <a:rPr lang="en-US" sz="2100" b="1" dirty="0" smtClean="0">
                <a:solidFill>
                  <a:schemeClr val="accent1">
                    <a:lumMod val="75000"/>
                  </a:schemeClr>
                </a:solidFill>
                <a:latin typeface="Source Sans Pro Semibold" charset="0"/>
                <a:ea typeface="Source Sans Pro Semibold" charset="0"/>
                <a:cs typeface="Source Sans Pro Semibold" charset="0"/>
              </a:rPr>
              <a:t>Strategic Support</a:t>
            </a:r>
          </a:p>
          <a:p>
            <a:pPr marL="457200" lvl="2"/>
            <a:r>
              <a:rPr lang="en-US" sz="2100" dirty="0">
                <a:latin typeface="Source Sans Pro Light"/>
                <a:cs typeface="Source Sans Pro Light"/>
              </a:rPr>
              <a:t>Only company </a:t>
            </a:r>
            <a:r>
              <a:rPr lang="en-US" sz="2100" dirty="0" smtClean="0">
                <a:latin typeface="Source Sans Pro Light"/>
                <a:cs typeface="Source Sans Pro Light"/>
              </a:rPr>
              <a:t>that can make customer’s </a:t>
            </a:r>
            <a:r>
              <a:rPr lang="en-US" sz="2100" dirty="0">
                <a:latin typeface="Source Sans Pro Light"/>
                <a:cs typeface="Source Sans Pro Light"/>
              </a:rPr>
              <a:t>with data problems successful</a:t>
            </a:r>
          </a:p>
          <a:p>
            <a:pPr marL="457200" lvl="2"/>
            <a:endParaRPr lang="en-US" sz="2100" dirty="0" smtClean="0">
              <a:latin typeface="Source Sans Pro Light"/>
              <a:cs typeface="Source Sans Pro Light"/>
            </a:endParaRPr>
          </a:p>
          <a:p>
            <a:pPr marL="0" lvl="1"/>
            <a:r>
              <a:rPr lang="en-US" sz="2100" b="1" dirty="0" smtClean="0">
                <a:solidFill>
                  <a:schemeClr val="accent1">
                    <a:lumMod val="75000"/>
                  </a:schemeClr>
                </a:solidFill>
                <a:latin typeface="Source Sans Pro Semibold" charset="0"/>
                <a:ea typeface="Source Sans Pro Semibold" charset="0"/>
                <a:cs typeface="Source Sans Pro Semibold" charset="0"/>
              </a:rPr>
              <a:t>Deep Spark Training</a:t>
            </a:r>
            <a:endParaRPr lang="en-US" sz="2100" b="1" dirty="0">
              <a:solidFill>
                <a:schemeClr val="accent1">
                  <a:lumMod val="75000"/>
                </a:schemeClr>
              </a:solidFill>
              <a:latin typeface="Source Sans Pro Semibold" charset="0"/>
              <a:ea typeface="Source Sans Pro Semibold" charset="0"/>
              <a:cs typeface="Source Sans Pro Semibold" charset="0"/>
            </a:endParaRPr>
          </a:p>
          <a:p>
            <a:pPr marL="457200" lvl="2"/>
            <a:r>
              <a:rPr lang="en-US" sz="2100" dirty="0" smtClean="0">
                <a:latin typeface="Source Sans Pro Light"/>
                <a:cs typeface="Source Sans Pro Light"/>
              </a:rPr>
              <a:t>Trained 20,000 in 2015 – MOOCs, on-site training, SPOCs</a:t>
            </a:r>
            <a:endParaRPr lang="en-US" sz="2100" dirty="0">
              <a:latin typeface="Source Sans Pro Light"/>
              <a:cs typeface="Source Sans Pro Light"/>
            </a:endParaRPr>
          </a:p>
        </p:txBody>
      </p:sp>
      <p:sp>
        <p:nvSpPr>
          <p:cNvPr id="5" name="Title 4"/>
          <p:cNvSpPr>
            <a:spLocks noGrp="1"/>
          </p:cNvSpPr>
          <p:nvPr>
            <p:ph type="title"/>
          </p:nvPr>
        </p:nvSpPr>
        <p:spPr/>
        <p:txBody>
          <a:bodyPr>
            <a:normAutofit/>
          </a:bodyPr>
          <a:lstStyle/>
          <a:p>
            <a:r>
              <a:rPr lang="en-US" sz="4800" dirty="0" err="1" smtClean="0"/>
              <a:t>Databricks</a:t>
            </a:r>
            <a:endParaRPr lang="en-US" sz="4800" dirty="0"/>
          </a:p>
        </p:txBody>
      </p:sp>
    </p:spTree>
    <p:extLst>
      <p:ext uri="{BB962C8B-B14F-4D97-AF65-F5344CB8AC3E}">
        <p14:creationId xmlns:p14="http://schemas.microsoft.com/office/powerpoint/2010/main" val="1422689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120337" y="1275480"/>
            <a:ext cx="1002194" cy="338554"/>
          </a:xfrm>
          <a:prstGeom prst="rect">
            <a:avLst/>
          </a:prstGeom>
          <a:noFill/>
        </p:spPr>
        <p:txBody>
          <a:bodyPr wrap="square" rtlCol="0">
            <a:spAutoFit/>
          </a:bodyPr>
          <a:lstStyle/>
          <a:p>
            <a:pPr algn="ctr"/>
            <a:r>
              <a:rPr lang="en-US" sz="1600" dirty="0" smtClean="0">
                <a:solidFill>
                  <a:schemeClr val="accent1">
                    <a:lumMod val="75000"/>
                  </a:schemeClr>
                </a:solidFill>
                <a:latin typeface="Source Sans Pro Semibold" charset="0"/>
                <a:ea typeface="Source Sans Pro Semibold" charset="0"/>
                <a:cs typeface="Source Sans Pro Semibold" charset="0"/>
              </a:rPr>
              <a:t>PHARMA</a:t>
            </a:r>
            <a:endParaRPr lang="en-US" sz="1200" b="1" dirty="0">
              <a:solidFill>
                <a:schemeClr val="accent1">
                  <a:lumMod val="75000"/>
                </a:schemeClr>
              </a:solidFill>
              <a:latin typeface="Source Sans Pro Semibold" charset="0"/>
              <a:ea typeface="Source Sans Pro Semibold" charset="0"/>
              <a:cs typeface="Source Sans Pro Semibold" charset="0"/>
            </a:endParaRPr>
          </a:p>
        </p:txBody>
      </p:sp>
      <p:sp>
        <p:nvSpPr>
          <p:cNvPr id="28" name="TextBox 27"/>
          <p:cNvSpPr txBox="1"/>
          <p:nvPr/>
        </p:nvSpPr>
        <p:spPr>
          <a:xfrm>
            <a:off x="4110755" y="1275480"/>
            <a:ext cx="1002194" cy="338554"/>
          </a:xfrm>
          <a:prstGeom prst="rect">
            <a:avLst/>
          </a:prstGeom>
          <a:noFill/>
        </p:spPr>
        <p:txBody>
          <a:bodyPr wrap="square" rtlCol="0">
            <a:spAutoFit/>
          </a:bodyPr>
          <a:lstStyle/>
          <a:p>
            <a:pPr algn="ctr"/>
            <a:r>
              <a:rPr lang="en-US" sz="1600" dirty="0" smtClean="0">
                <a:solidFill>
                  <a:schemeClr val="accent1">
                    <a:lumMod val="75000"/>
                  </a:schemeClr>
                </a:solidFill>
                <a:latin typeface="Source Sans Pro Semibold" charset="0"/>
                <a:ea typeface="Source Sans Pro Semibold" charset="0"/>
                <a:cs typeface="Source Sans Pro Semibold" charset="0"/>
              </a:rPr>
              <a:t>MEDIA</a:t>
            </a:r>
            <a:endParaRPr lang="en-US" sz="1200" b="1" dirty="0">
              <a:solidFill>
                <a:schemeClr val="accent1">
                  <a:lumMod val="75000"/>
                </a:schemeClr>
              </a:solidFill>
              <a:latin typeface="Source Sans Pro Semibold" charset="0"/>
              <a:ea typeface="Source Sans Pro Semibold" charset="0"/>
              <a:cs typeface="Source Sans Pro Semibold" charset="0"/>
            </a:endParaRPr>
          </a:p>
        </p:txBody>
      </p:sp>
      <p:sp>
        <p:nvSpPr>
          <p:cNvPr id="33" name="TextBox 32"/>
          <p:cNvSpPr txBox="1"/>
          <p:nvPr/>
        </p:nvSpPr>
        <p:spPr>
          <a:xfrm>
            <a:off x="6702307" y="1275480"/>
            <a:ext cx="1297022" cy="338554"/>
          </a:xfrm>
          <a:prstGeom prst="rect">
            <a:avLst/>
          </a:prstGeom>
          <a:noFill/>
        </p:spPr>
        <p:txBody>
          <a:bodyPr wrap="square" rtlCol="0">
            <a:spAutoFit/>
          </a:bodyPr>
          <a:lstStyle/>
          <a:p>
            <a:pPr algn="ctr"/>
            <a:r>
              <a:rPr lang="en-US" sz="1600" dirty="0" smtClean="0">
                <a:solidFill>
                  <a:schemeClr val="accent1">
                    <a:lumMod val="75000"/>
                  </a:schemeClr>
                </a:solidFill>
                <a:latin typeface="Source Sans Pro Semibold" charset="0"/>
                <a:ea typeface="Source Sans Pro Semibold" charset="0"/>
                <a:cs typeface="Source Sans Pro Semibold" charset="0"/>
              </a:rPr>
              <a:t>INDUSTRIAL</a:t>
            </a:r>
            <a:endParaRPr lang="en-US" sz="1200" b="1" dirty="0">
              <a:solidFill>
                <a:schemeClr val="accent1">
                  <a:lumMod val="75000"/>
                </a:schemeClr>
              </a:solidFill>
              <a:latin typeface="Source Sans Pro Semibold" charset="0"/>
              <a:ea typeface="Source Sans Pro Semibold" charset="0"/>
              <a:cs typeface="Source Sans Pro Semibold" charset="0"/>
            </a:endParaRPr>
          </a:p>
        </p:txBody>
      </p:sp>
      <p:grpSp>
        <p:nvGrpSpPr>
          <p:cNvPr id="51" name="Group 50"/>
          <p:cNvGrpSpPr/>
          <p:nvPr/>
        </p:nvGrpSpPr>
        <p:grpSpPr>
          <a:xfrm>
            <a:off x="2937407" y="1755664"/>
            <a:ext cx="3383435" cy="1932591"/>
            <a:chOff x="2937407" y="1755664"/>
            <a:chExt cx="3383435" cy="1932591"/>
          </a:xfrm>
        </p:grpSpPr>
        <p:sp>
          <p:nvSpPr>
            <p:cNvPr id="38" name="TextBox 37"/>
            <p:cNvSpPr txBox="1"/>
            <p:nvPr/>
          </p:nvSpPr>
          <p:spPr>
            <a:xfrm>
              <a:off x="2937407" y="2734148"/>
              <a:ext cx="3383435" cy="954107"/>
            </a:xfrm>
            <a:prstGeom prst="rect">
              <a:avLst/>
            </a:prstGeom>
            <a:noFill/>
          </p:spPr>
          <p:txBody>
            <a:bodyPr wrap="square" rtlCol="0">
              <a:spAutoFit/>
            </a:bodyPr>
            <a:lstStyle/>
            <a:p>
              <a:pPr algn="ctr">
                <a:spcBef>
                  <a:spcPts val="600"/>
                </a:spcBef>
              </a:pPr>
              <a:r>
                <a:rPr lang="en-US" sz="1700" dirty="0" smtClean="0">
                  <a:solidFill>
                    <a:srgbClr val="000000"/>
                  </a:solidFill>
                  <a:latin typeface="Source Sans Pro Light"/>
                  <a:ea typeface="Source Sans Pro Semibold" charset="0"/>
                  <a:cs typeface="Source Sans Pro Light"/>
                </a:rPr>
                <a:t>Generating programs</a:t>
              </a:r>
              <a:br>
                <a:rPr lang="en-US" sz="1700" dirty="0" smtClean="0">
                  <a:solidFill>
                    <a:srgbClr val="000000"/>
                  </a:solidFill>
                  <a:latin typeface="Source Sans Pro Light"/>
                  <a:ea typeface="Source Sans Pro Semibold" charset="0"/>
                  <a:cs typeface="Source Sans Pro Light"/>
                </a:rPr>
              </a:br>
              <a:r>
                <a:rPr lang="en-US" sz="1700" dirty="0" smtClean="0">
                  <a:solidFill>
                    <a:srgbClr val="000000"/>
                  </a:solidFill>
                  <a:latin typeface="Source Sans Pro Light"/>
                  <a:ea typeface="Source Sans Pro Semibold" charset="0"/>
                  <a:cs typeface="Source Sans Pro Light"/>
                </a:rPr>
                <a:t>based on Nielsen ratings</a:t>
              </a:r>
            </a:p>
            <a:p>
              <a:pPr algn="ctr">
                <a:spcBef>
                  <a:spcPts val="600"/>
                </a:spcBef>
              </a:pPr>
              <a:r>
                <a:rPr lang="en-US" sz="1700" dirty="0" smtClean="0">
                  <a:solidFill>
                    <a:srgbClr val="000000"/>
                  </a:solidFill>
                  <a:latin typeface="Source Sans Pro Semibold"/>
                  <a:ea typeface="Source Sans Pro Semibold" charset="0"/>
                  <a:cs typeface="Source Sans Pro Semibold"/>
                </a:rPr>
                <a:t>Predictive Analytics</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7679" y="1755664"/>
              <a:ext cx="2442347" cy="934590"/>
            </a:xfrm>
            <a:prstGeom prst="rect">
              <a:avLst/>
            </a:prstGeom>
          </p:spPr>
        </p:pic>
      </p:grpSp>
      <p:sp>
        <p:nvSpPr>
          <p:cNvPr id="2" name="Title 1"/>
          <p:cNvSpPr>
            <a:spLocks noGrp="1"/>
          </p:cNvSpPr>
          <p:nvPr>
            <p:ph type="title"/>
          </p:nvPr>
        </p:nvSpPr>
        <p:spPr>
          <a:xfrm>
            <a:off x="254760" y="206375"/>
            <a:ext cx="8889240" cy="931960"/>
          </a:xfrm>
        </p:spPr>
        <p:txBody>
          <a:bodyPr>
            <a:noAutofit/>
          </a:bodyPr>
          <a:lstStyle/>
          <a:p>
            <a:r>
              <a:rPr lang="en-US" sz="4400" dirty="0" smtClean="0"/>
              <a:t>Analytics Transforming Industries</a:t>
            </a:r>
            <a:endParaRPr lang="en-US" sz="4400" dirty="0"/>
          </a:p>
        </p:txBody>
      </p:sp>
      <p:sp>
        <p:nvSpPr>
          <p:cNvPr id="4" name="Slide Number Placeholder 3"/>
          <p:cNvSpPr>
            <a:spLocks noGrp="1"/>
          </p:cNvSpPr>
          <p:nvPr>
            <p:ph type="sldNum" sz="quarter"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rgbClr val="5F5F5F"/>
                </a:solidFill>
                <a:latin typeface="Source Sans Pro"/>
                <a:ea typeface="Source Sans Pro"/>
                <a:cs typeface="Source Sans Pro"/>
                <a:sym typeface="Source Sans Pro"/>
              </a:rPr>
              <a:t>15</a:t>
            </a:fld>
            <a:endParaRPr lang="en-US" sz="1200" b="0" i="0" u="none" strike="noStrike" cap="none">
              <a:solidFill>
                <a:srgbClr val="5F5F5F"/>
              </a:solidFill>
              <a:latin typeface="Source Sans Pro"/>
              <a:ea typeface="Source Sans Pro"/>
              <a:cs typeface="Source Sans Pro"/>
              <a:sym typeface="Source Sans Pro"/>
            </a:endParaRPr>
          </a:p>
        </p:txBody>
      </p:sp>
      <p:grpSp>
        <p:nvGrpSpPr>
          <p:cNvPr id="52" name="Group 51"/>
          <p:cNvGrpSpPr/>
          <p:nvPr/>
        </p:nvGrpSpPr>
        <p:grpSpPr>
          <a:xfrm>
            <a:off x="5856025" y="1902134"/>
            <a:ext cx="2965638" cy="1792511"/>
            <a:chOff x="5856025" y="1902134"/>
            <a:chExt cx="2965638" cy="1792511"/>
          </a:xfrm>
        </p:grpSpPr>
        <p:sp>
          <p:nvSpPr>
            <p:cNvPr id="7" name="TextBox 6"/>
            <p:cNvSpPr txBox="1"/>
            <p:nvPr/>
          </p:nvSpPr>
          <p:spPr>
            <a:xfrm>
              <a:off x="5856025" y="2740538"/>
              <a:ext cx="2965638" cy="954107"/>
            </a:xfrm>
            <a:prstGeom prst="rect">
              <a:avLst/>
            </a:prstGeom>
            <a:noFill/>
          </p:spPr>
          <p:txBody>
            <a:bodyPr wrap="square" rtlCol="0">
              <a:spAutoFit/>
            </a:bodyPr>
            <a:lstStyle/>
            <a:p>
              <a:pPr algn="ctr">
                <a:spcBef>
                  <a:spcPts val="600"/>
                </a:spcBef>
              </a:pPr>
              <a:r>
                <a:rPr lang="en-US" sz="1700" dirty="0" smtClean="0">
                  <a:solidFill>
                    <a:srgbClr val="000000"/>
                  </a:solidFill>
                  <a:latin typeface="Source Sans Pro Light"/>
                  <a:ea typeface="Source Sans Pro Semibold" charset="0"/>
                  <a:cs typeface="Source Sans Pro Light"/>
                </a:rPr>
                <a:t>Real-time detection </a:t>
              </a:r>
              <a:br>
                <a:rPr lang="en-US" sz="1700" dirty="0" smtClean="0">
                  <a:solidFill>
                    <a:srgbClr val="000000"/>
                  </a:solidFill>
                  <a:latin typeface="Source Sans Pro Light"/>
                  <a:ea typeface="Source Sans Pro Semibold" charset="0"/>
                  <a:cs typeface="Source Sans Pro Light"/>
                </a:rPr>
              </a:br>
              <a:r>
                <a:rPr lang="en-US" sz="1700" dirty="0" smtClean="0">
                  <a:solidFill>
                    <a:srgbClr val="000000"/>
                  </a:solidFill>
                  <a:latin typeface="Source Sans Pro Light"/>
                  <a:ea typeface="Source Sans Pro Semibold" charset="0"/>
                  <a:cs typeface="Source Sans Pro Light"/>
                </a:rPr>
                <a:t>of failing wind-turbines</a:t>
              </a:r>
            </a:p>
            <a:p>
              <a:pPr algn="ctr">
                <a:spcBef>
                  <a:spcPts val="600"/>
                </a:spcBef>
              </a:pPr>
              <a:r>
                <a:rPr lang="en-US" sz="1700" dirty="0" smtClean="0">
                  <a:solidFill>
                    <a:srgbClr val="000000"/>
                  </a:solidFill>
                  <a:latin typeface="Source Sans Pro Semibold"/>
                  <a:ea typeface="Source Sans Pro Semibold" charset="0"/>
                  <a:cs typeface="Source Sans Pro Semibold"/>
                </a:rPr>
                <a:t>Anomaly Detection</a:t>
              </a: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61601" y="1902134"/>
              <a:ext cx="1594193" cy="566636"/>
            </a:xfrm>
            <a:prstGeom prst="rect">
              <a:avLst/>
            </a:prstGeom>
          </p:spPr>
        </p:pic>
      </p:grpSp>
      <p:grpSp>
        <p:nvGrpSpPr>
          <p:cNvPr id="50" name="Group 49"/>
          <p:cNvGrpSpPr/>
          <p:nvPr/>
        </p:nvGrpSpPr>
        <p:grpSpPr>
          <a:xfrm>
            <a:off x="-49487" y="1791163"/>
            <a:ext cx="3385138" cy="1903482"/>
            <a:chOff x="-49487" y="1791163"/>
            <a:chExt cx="3385138" cy="1903482"/>
          </a:xfrm>
        </p:grpSpPr>
        <p:sp>
          <p:nvSpPr>
            <p:cNvPr id="8" name="TextBox 7"/>
            <p:cNvSpPr txBox="1"/>
            <p:nvPr/>
          </p:nvSpPr>
          <p:spPr>
            <a:xfrm>
              <a:off x="-49487" y="2740538"/>
              <a:ext cx="3385138" cy="954107"/>
            </a:xfrm>
            <a:prstGeom prst="rect">
              <a:avLst/>
            </a:prstGeom>
            <a:noFill/>
          </p:spPr>
          <p:txBody>
            <a:bodyPr wrap="square" rtlCol="0">
              <a:spAutoFit/>
            </a:bodyPr>
            <a:lstStyle/>
            <a:p>
              <a:pPr algn="ctr">
                <a:spcBef>
                  <a:spcPts val="600"/>
                </a:spcBef>
              </a:pPr>
              <a:r>
                <a:rPr lang="en-US" sz="1700" dirty="0" smtClean="0">
                  <a:solidFill>
                    <a:srgbClr val="000000"/>
                  </a:solidFill>
                  <a:latin typeface="Source Sans Pro Light"/>
                  <a:ea typeface="Source Sans Pro Semibold" charset="0"/>
                  <a:cs typeface="Source Sans Pro Light"/>
                </a:rPr>
                <a:t>Predicting Diabetes </a:t>
              </a:r>
              <a:br>
                <a:rPr lang="en-US" sz="1700" dirty="0" smtClean="0">
                  <a:solidFill>
                    <a:srgbClr val="000000"/>
                  </a:solidFill>
                  <a:latin typeface="Source Sans Pro Light"/>
                  <a:ea typeface="Source Sans Pro Semibold" charset="0"/>
                  <a:cs typeface="Source Sans Pro Light"/>
                </a:rPr>
              </a:br>
              <a:r>
                <a:rPr lang="en-US" sz="1700" dirty="0" smtClean="0">
                  <a:solidFill>
                    <a:srgbClr val="000000"/>
                  </a:solidFill>
                  <a:latin typeface="Source Sans Pro Light"/>
                  <a:ea typeface="Source Sans Pro Semibold" charset="0"/>
                  <a:cs typeface="Source Sans Pro Light"/>
                </a:rPr>
                <a:t>in Rural Counties</a:t>
              </a:r>
            </a:p>
            <a:p>
              <a:pPr algn="ctr">
                <a:spcBef>
                  <a:spcPts val="600"/>
                </a:spcBef>
              </a:pPr>
              <a:r>
                <a:rPr lang="en-US" sz="1700" dirty="0" smtClean="0">
                  <a:solidFill>
                    <a:srgbClr val="000000"/>
                  </a:solidFill>
                  <a:latin typeface="Source Sans Pro Semibold"/>
                  <a:ea typeface="Source Sans Pro Semibold" charset="0"/>
                  <a:cs typeface="Source Sans Pro Semibold"/>
                </a:rPr>
                <a:t>Next-Gen Product R&amp;D</a:t>
              </a:r>
              <a:endParaRPr lang="en-US" sz="1700" dirty="0">
                <a:solidFill>
                  <a:srgbClr val="000000"/>
                </a:solidFill>
                <a:latin typeface="Source Sans Pro Semibold"/>
                <a:ea typeface="Source Sans Pro Semibold" charset="0"/>
                <a:cs typeface="Source Sans Pro Semibold"/>
              </a:endParaRPr>
            </a:p>
          </p:txBody>
        </p:sp>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8161" y="1791163"/>
              <a:ext cx="1002194" cy="863593"/>
            </a:xfrm>
            <a:prstGeom prst="rect">
              <a:avLst/>
            </a:prstGeom>
          </p:spPr>
        </p:pic>
      </p:grpSp>
      <p:sp>
        <p:nvSpPr>
          <p:cNvPr id="14" name="Rectangle 13"/>
          <p:cNvSpPr/>
          <p:nvPr/>
        </p:nvSpPr>
        <p:spPr>
          <a:xfrm>
            <a:off x="1108161" y="1154424"/>
            <a:ext cx="1002194" cy="3595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098579" y="1197851"/>
            <a:ext cx="1002194" cy="3595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6702307" y="1205996"/>
            <a:ext cx="1297022" cy="3595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p:cNvGrpSpPr/>
          <p:nvPr/>
        </p:nvGrpSpPr>
        <p:grpSpPr>
          <a:xfrm>
            <a:off x="528773" y="4190246"/>
            <a:ext cx="9144000" cy="607571"/>
            <a:chOff x="528773" y="4190246"/>
            <a:chExt cx="9144000" cy="607571"/>
          </a:xfrm>
        </p:grpSpPr>
        <p:grpSp>
          <p:nvGrpSpPr>
            <p:cNvPr id="42" name="Group 41"/>
            <p:cNvGrpSpPr/>
            <p:nvPr/>
          </p:nvGrpSpPr>
          <p:grpSpPr>
            <a:xfrm>
              <a:off x="528773" y="4190246"/>
              <a:ext cx="9144000" cy="431935"/>
              <a:chOff x="0" y="4190246"/>
              <a:chExt cx="9144000" cy="431935"/>
            </a:xfrm>
          </p:grpSpPr>
          <p:sp>
            <p:nvSpPr>
              <p:cNvPr id="5" name="Rectangle 4"/>
              <p:cNvSpPr/>
              <p:nvPr/>
            </p:nvSpPr>
            <p:spPr>
              <a:xfrm>
                <a:off x="0" y="4190246"/>
                <a:ext cx="9144000" cy="431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85000"/>
                        <a:lumOff val="15000"/>
                      </a:schemeClr>
                    </a:solidFill>
                    <a:latin typeface="Source Sans Pro Semibold" charset="0"/>
                    <a:ea typeface="Source Sans Pro Semibold" charset="0"/>
                    <a:cs typeface="Source Sans Pro Semibold" charset="0"/>
                  </a:rPr>
                  <a:t>Real-time Data-Driven Analytics Applications</a:t>
                </a:r>
                <a:endParaRPr lang="en-US" sz="400" b="1" dirty="0">
                  <a:solidFill>
                    <a:schemeClr val="tx1">
                      <a:lumMod val="85000"/>
                      <a:lumOff val="15000"/>
                    </a:schemeClr>
                  </a:solidFill>
                  <a:latin typeface="Source Sans Pro Semibold" charset="0"/>
                  <a:ea typeface="Source Sans Pro Semibold" charset="0"/>
                  <a:cs typeface="Source Sans Pro Semibold" charset="0"/>
                </a:endParaRPr>
              </a:p>
            </p:txBody>
          </p:sp>
          <p:cxnSp>
            <p:nvCxnSpPr>
              <p:cNvPr id="37" name="Straight Connector 36"/>
              <p:cNvCxnSpPr/>
              <p:nvPr/>
            </p:nvCxnSpPr>
            <p:spPr>
              <a:xfrm>
                <a:off x="2122531" y="4585605"/>
                <a:ext cx="4909205" cy="0"/>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63" name="Picture 62"/>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948923" y="4256959"/>
              <a:ext cx="597240" cy="540858"/>
            </a:xfrm>
            <a:prstGeom prst="rect">
              <a:avLst/>
            </a:prstGeom>
          </p:spPr>
        </p:pic>
      </p:grpSp>
    </p:spTree>
    <p:extLst>
      <p:ext uri="{BB962C8B-B14F-4D97-AF65-F5344CB8AC3E}">
        <p14:creationId xmlns:p14="http://schemas.microsoft.com/office/powerpoint/2010/main" val="79744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p:nvPr/>
        </p:nvSpPr>
        <p:spPr>
          <a:xfrm>
            <a:off x="93827" y="4101630"/>
            <a:ext cx="1138500" cy="10320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Source Sans Pro"/>
              <a:ea typeface="Source Sans Pro"/>
              <a:cs typeface="Source Sans Pro"/>
              <a:sym typeface="Source Sans Pro"/>
            </a:endParaRPr>
          </a:p>
        </p:txBody>
      </p:sp>
      <p:sp>
        <p:nvSpPr>
          <p:cNvPr id="497" name="Shape 497"/>
          <p:cNvSpPr/>
          <p:nvPr/>
        </p:nvSpPr>
        <p:spPr>
          <a:xfrm>
            <a:off x="254876" y="3922302"/>
            <a:ext cx="8727600" cy="1114140"/>
          </a:xfrm>
          <a:prstGeom prst="rect">
            <a:avLst/>
          </a:prstGeom>
          <a:solidFill>
            <a:schemeClr val="tx1">
              <a:lumMod val="65000"/>
              <a:lumOff val="35000"/>
            </a:schemeClr>
          </a:solidFill>
          <a:ln>
            <a:noFill/>
          </a:ln>
        </p:spPr>
        <p:txBody>
          <a:bodyPr lIns="91425" tIns="45700" rIns="91425" bIns="45700" anchor="ctr" anchorCtr="0">
            <a:noAutofit/>
          </a:bodyPr>
          <a:lstStyle/>
          <a:p>
            <a:pPr marL="0" marR="0" lvl="0" indent="0" algn="ctr" rtl="0">
              <a:spcBef>
                <a:spcPts val="0"/>
              </a:spcBef>
              <a:spcAft>
                <a:spcPts val="0"/>
              </a:spcAft>
              <a:buNone/>
            </a:pPr>
            <a:r>
              <a:rPr lang="en-US" sz="1400" b="0" i="0" u="none" strike="noStrike" cap="none" dirty="0" smtClean="0">
                <a:solidFill>
                  <a:schemeClr val="bg1">
                    <a:lumMod val="85000"/>
                  </a:schemeClr>
                </a:solidFill>
                <a:latin typeface="Source Sans Pro"/>
                <a:ea typeface="Source Sans Pro"/>
                <a:cs typeface="Source Sans Pro"/>
                <a:sym typeface="Source Sans Pro"/>
              </a:rPr>
              <a:t> </a:t>
            </a:r>
            <a:endParaRPr sz="1400" b="0" i="0" u="none" strike="noStrike" cap="none" dirty="0">
              <a:solidFill>
                <a:schemeClr val="bg1">
                  <a:lumMod val="85000"/>
                </a:schemeClr>
              </a:solidFill>
              <a:latin typeface="Source Sans Pro"/>
              <a:ea typeface="Source Sans Pro"/>
              <a:cs typeface="Source Sans Pro"/>
              <a:sym typeface="Source Sans Pro"/>
            </a:endParaRPr>
          </a:p>
        </p:txBody>
      </p:sp>
      <p:sp>
        <p:nvSpPr>
          <p:cNvPr id="498" name="Shape 498"/>
          <p:cNvSpPr txBox="1"/>
          <p:nvPr/>
        </p:nvSpPr>
        <p:spPr>
          <a:xfrm>
            <a:off x="5654085" y="4145334"/>
            <a:ext cx="1279443" cy="491100"/>
          </a:xfrm>
          <a:prstGeom prst="rect">
            <a:avLst/>
          </a:prstGeom>
          <a:noFill/>
          <a:ln>
            <a:noFill/>
          </a:ln>
        </p:spPr>
        <p:txBody>
          <a:bodyPr lIns="91425" tIns="45700" rIns="91425" bIns="45700" anchor="t" anchorCtr="0">
            <a:noAutofit/>
          </a:bodyPr>
          <a:lstStyle/>
          <a:p>
            <a:pPr marL="0" marR="0" lvl="0" indent="0" rtl="0">
              <a:spcBef>
                <a:spcPts val="0"/>
              </a:spcBef>
              <a:spcAft>
                <a:spcPts val="0"/>
              </a:spcAft>
              <a:buClr>
                <a:schemeClr val="lt1"/>
              </a:buClr>
              <a:buSzPct val="25000"/>
              <a:buFont typeface="Arial"/>
              <a:buNone/>
            </a:pPr>
            <a:r>
              <a:rPr lang="en-US" sz="1300" b="0" i="0" u="none" strike="noStrike" cap="all" dirty="0">
                <a:solidFill>
                  <a:schemeClr val="lt1"/>
                </a:solidFill>
                <a:latin typeface="Source Sans Pro Semibold" charset="0"/>
                <a:ea typeface="Source Sans Pro"/>
                <a:cs typeface="Source Sans Pro"/>
                <a:sym typeface="Source Sans Pro"/>
              </a:rPr>
              <a:t>Data </a:t>
            </a:r>
            <a:r>
              <a:rPr lang="en-US" sz="1300" b="0" i="0" u="none" strike="noStrike" cap="all" dirty="0" smtClean="0">
                <a:solidFill>
                  <a:schemeClr val="lt1"/>
                </a:solidFill>
                <a:latin typeface="Source Sans Pro Semibold" charset="0"/>
                <a:ea typeface="Source Sans Pro"/>
                <a:cs typeface="Source Sans Pro"/>
                <a:sym typeface="Source Sans Pro"/>
              </a:rPr>
              <a:t/>
            </a:r>
            <a:br>
              <a:rPr lang="en-US" sz="1300" b="0" i="0" u="none" strike="noStrike" cap="all" dirty="0" smtClean="0">
                <a:solidFill>
                  <a:schemeClr val="lt1"/>
                </a:solidFill>
                <a:latin typeface="Source Sans Pro Semibold" charset="0"/>
                <a:ea typeface="Source Sans Pro"/>
                <a:cs typeface="Source Sans Pro"/>
                <a:sym typeface="Source Sans Pro"/>
              </a:rPr>
            </a:br>
            <a:r>
              <a:rPr lang="en-US" sz="1300" b="0" i="0" u="none" strike="noStrike" cap="all" dirty="0" smtClean="0">
                <a:solidFill>
                  <a:schemeClr val="lt1"/>
                </a:solidFill>
                <a:latin typeface="Source Sans Pro Semibold" charset="0"/>
                <a:ea typeface="Source Sans Pro"/>
                <a:cs typeface="Source Sans Pro"/>
                <a:sym typeface="Source Sans Pro"/>
              </a:rPr>
              <a:t>Warehouses</a:t>
            </a:r>
            <a:endParaRPr lang="en-US" sz="1300" b="0" i="0" u="none" strike="noStrike" cap="all" dirty="0">
              <a:solidFill>
                <a:schemeClr val="lt1"/>
              </a:solidFill>
              <a:latin typeface="Source Sans Pro Semibold" charset="0"/>
              <a:ea typeface="Source Sans Pro"/>
              <a:cs typeface="Source Sans Pro"/>
              <a:sym typeface="Source Sans Pro"/>
            </a:endParaRPr>
          </a:p>
        </p:txBody>
      </p:sp>
      <p:sp>
        <p:nvSpPr>
          <p:cNvPr id="499" name="Shape 499"/>
          <p:cNvSpPr txBox="1"/>
          <p:nvPr/>
        </p:nvSpPr>
        <p:spPr>
          <a:xfrm>
            <a:off x="7841126" y="4175071"/>
            <a:ext cx="2282700" cy="491100"/>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chemeClr val="lt1"/>
              </a:buClr>
              <a:buSzPct val="25000"/>
              <a:buFont typeface="Arial"/>
              <a:buNone/>
            </a:pPr>
            <a:r>
              <a:rPr lang="en-US" sz="1300" b="0" i="0" u="none" strike="noStrike" cap="all" dirty="0" smtClean="0">
                <a:solidFill>
                  <a:schemeClr val="lt1"/>
                </a:solidFill>
                <a:latin typeface="Source Sans Pro Semibold" charset="0"/>
                <a:ea typeface="Source Sans Pro"/>
                <a:cs typeface="Source Sans Pro"/>
                <a:sym typeface="Source Sans Pro"/>
              </a:rPr>
              <a:t>Hadoop / </a:t>
            </a:r>
            <a:br>
              <a:rPr lang="en-US" sz="1300" b="0" i="0" u="none" strike="noStrike" cap="all" dirty="0" smtClean="0">
                <a:solidFill>
                  <a:schemeClr val="lt1"/>
                </a:solidFill>
                <a:latin typeface="Source Sans Pro Semibold" charset="0"/>
                <a:ea typeface="Source Sans Pro"/>
                <a:cs typeface="Source Sans Pro"/>
                <a:sym typeface="Source Sans Pro"/>
              </a:rPr>
            </a:br>
            <a:r>
              <a:rPr lang="en-US" sz="1300" b="0" i="0" u="none" strike="noStrike" cap="all" dirty="0" smtClean="0">
                <a:solidFill>
                  <a:schemeClr val="lt1"/>
                </a:solidFill>
                <a:latin typeface="Source Sans Pro Semibold" charset="0"/>
                <a:ea typeface="Source Sans Pro"/>
                <a:cs typeface="Source Sans Pro"/>
                <a:sym typeface="Source Sans Pro"/>
              </a:rPr>
              <a:t>Data </a:t>
            </a:r>
            <a:r>
              <a:rPr lang="en-US" sz="1300" b="0" i="0" u="none" strike="noStrike" cap="all" dirty="0">
                <a:solidFill>
                  <a:schemeClr val="lt1"/>
                </a:solidFill>
                <a:latin typeface="Source Sans Pro Semibold" charset="0"/>
                <a:ea typeface="Source Sans Pro"/>
                <a:cs typeface="Source Sans Pro"/>
                <a:sym typeface="Source Sans Pro"/>
              </a:rPr>
              <a:t>Lakes</a:t>
            </a:r>
          </a:p>
        </p:txBody>
      </p:sp>
      <p:sp>
        <p:nvSpPr>
          <p:cNvPr id="501" name="Shape 501"/>
          <p:cNvSpPr txBox="1"/>
          <p:nvPr/>
        </p:nvSpPr>
        <p:spPr>
          <a:xfrm>
            <a:off x="832901" y="4240926"/>
            <a:ext cx="1734000" cy="338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u="none" strike="noStrike" cap="none" dirty="0" smtClean="0">
                <a:solidFill>
                  <a:schemeClr val="lt1"/>
                </a:solidFill>
                <a:latin typeface="Source Sans Pro Semibold" charset="0"/>
                <a:ea typeface="Source Sans Pro Semibold" charset="0"/>
                <a:cs typeface="Source Sans Pro Semibold" charset="0"/>
                <a:sym typeface="Source Sans Pro"/>
              </a:rPr>
              <a:t>Your Storage</a:t>
            </a:r>
            <a:endParaRPr lang="en-US" sz="2000" b="1" u="none" strike="noStrike" cap="none" dirty="0">
              <a:solidFill>
                <a:schemeClr val="lt1"/>
              </a:solidFill>
              <a:latin typeface="Source Sans Pro Semibold" charset="0"/>
              <a:ea typeface="Source Sans Pro Semibold" charset="0"/>
              <a:cs typeface="Source Sans Pro Semibold" charset="0"/>
              <a:sym typeface="Source Sans Pro"/>
            </a:endParaRPr>
          </a:p>
        </p:txBody>
      </p:sp>
      <p:grpSp>
        <p:nvGrpSpPr>
          <p:cNvPr id="502" name="Shape 502"/>
          <p:cNvGrpSpPr/>
          <p:nvPr/>
        </p:nvGrpSpPr>
        <p:grpSpPr>
          <a:xfrm>
            <a:off x="4803936" y="4095995"/>
            <a:ext cx="841579" cy="628562"/>
            <a:chOff x="4851744" y="4388760"/>
            <a:chExt cx="938700" cy="701100"/>
          </a:xfrm>
        </p:grpSpPr>
        <p:sp>
          <p:nvSpPr>
            <p:cNvPr id="503" name="Shape 503"/>
            <p:cNvSpPr/>
            <p:nvPr/>
          </p:nvSpPr>
          <p:spPr>
            <a:xfrm>
              <a:off x="4851744" y="4388760"/>
              <a:ext cx="938700" cy="701100"/>
            </a:xfrm>
            <a:prstGeom prst="can">
              <a:avLst>
                <a:gd name="adj" fmla="val 25000"/>
              </a:avLst>
            </a:prstGeom>
            <a:solidFill>
              <a:schemeClr val="lt1"/>
            </a:solidFill>
            <a:ln w="19050" cap="flat" cmpd="sng">
              <a:solidFill>
                <a:schemeClr val="tx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504" name="Shape 50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055939" y="4668876"/>
              <a:ext cx="516300" cy="123000"/>
            </a:xfrm>
            <a:prstGeom prst="rect">
              <a:avLst/>
            </a:prstGeom>
            <a:noFill/>
            <a:ln>
              <a:noFill/>
            </a:ln>
          </p:spPr>
        </p:pic>
        <p:pic>
          <p:nvPicPr>
            <p:cNvPr id="505" name="Shape 50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067905" y="4823894"/>
              <a:ext cx="481200" cy="140100"/>
            </a:xfrm>
            <a:prstGeom prst="rect">
              <a:avLst/>
            </a:prstGeom>
            <a:noFill/>
            <a:ln>
              <a:noFill/>
            </a:ln>
          </p:spPr>
        </p:pic>
      </p:grpSp>
      <p:grpSp>
        <p:nvGrpSpPr>
          <p:cNvPr id="506" name="Shape 506"/>
          <p:cNvGrpSpPr/>
          <p:nvPr/>
        </p:nvGrpSpPr>
        <p:grpSpPr>
          <a:xfrm>
            <a:off x="6917792" y="4065495"/>
            <a:ext cx="841579" cy="628562"/>
            <a:chOff x="6521173" y="4384919"/>
            <a:chExt cx="938700" cy="701100"/>
          </a:xfrm>
        </p:grpSpPr>
        <p:sp>
          <p:nvSpPr>
            <p:cNvPr id="507" name="Shape 507"/>
            <p:cNvSpPr/>
            <p:nvPr/>
          </p:nvSpPr>
          <p:spPr>
            <a:xfrm>
              <a:off x="6521173" y="4384919"/>
              <a:ext cx="938700" cy="701100"/>
            </a:xfrm>
            <a:prstGeom prst="can">
              <a:avLst>
                <a:gd name="adj" fmla="val 20975"/>
              </a:avLst>
            </a:prstGeom>
            <a:solidFill>
              <a:schemeClr val="lt1"/>
            </a:solidFill>
            <a:ln w="19050" cap="flat" cmpd="sng">
              <a:solidFill>
                <a:schemeClr val="tx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508" name="Shape 50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547382" y="4604628"/>
              <a:ext cx="424800" cy="209400"/>
            </a:xfrm>
            <a:prstGeom prst="rect">
              <a:avLst/>
            </a:prstGeom>
            <a:noFill/>
            <a:ln>
              <a:noFill/>
            </a:ln>
          </p:spPr>
        </p:pic>
        <p:pic>
          <p:nvPicPr>
            <p:cNvPr id="509" name="Shape 50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038940" y="4686264"/>
              <a:ext cx="351900" cy="102600"/>
            </a:xfrm>
            <a:prstGeom prst="rect">
              <a:avLst/>
            </a:prstGeom>
            <a:noFill/>
            <a:ln>
              <a:noFill/>
            </a:ln>
          </p:spPr>
        </p:pic>
        <p:pic>
          <p:nvPicPr>
            <p:cNvPr id="510" name="Shape 51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621307" y="4857292"/>
              <a:ext cx="388800" cy="83100"/>
            </a:xfrm>
            <a:prstGeom prst="rect">
              <a:avLst/>
            </a:prstGeom>
            <a:noFill/>
            <a:ln>
              <a:noFill/>
            </a:ln>
          </p:spPr>
        </p:pic>
        <p:pic>
          <p:nvPicPr>
            <p:cNvPr id="511" name="Shape 51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035082" y="4855960"/>
              <a:ext cx="375900" cy="81900"/>
            </a:xfrm>
            <a:prstGeom prst="rect">
              <a:avLst/>
            </a:prstGeom>
            <a:noFill/>
            <a:ln>
              <a:noFill/>
            </a:ln>
          </p:spPr>
        </p:pic>
      </p:grpSp>
      <p:sp>
        <p:nvSpPr>
          <p:cNvPr id="500" name="Shape 500"/>
          <p:cNvSpPr txBox="1"/>
          <p:nvPr/>
        </p:nvSpPr>
        <p:spPr>
          <a:xfrm>
            <a:off x="3744455" y="4145334"/>
            <a:ext cx="1172908" cy="503700"/>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chemeClr val="lt1"/>
              </a:buClr>
              <a:buSzPct val="25000"/>
              <a:buFont typeface="Arial"/>
              <a:buNone/>
            </a:pPr>
            <a:r>
              <a:rPr lang="en-US" sz="1300" b="1" u="none" strike="noStrike" cap="all">
                <a:solidFill>
                  <a:schemeClr val="lt1"/>
                </a:solidFill>
                <a:latin typeface="Source Sans Pro Semibold" charset="0"/>
                <a:ea typeface="Source Sans Pro Semibold" charset="0"/>
                <a:cs typeface="Source Sans Pro Semibold" charset="0"/>
                <a:sym typeface="Source Sans Pro"/>
              </a:rPr>
              <a:t>Cloud </a:t>
            </a:r>
            <a:r>
              <a:rPr lang="en-US" sz="1300" b="1" u="none" strike="noStrike" cap="all" smtClean="0">
                <a:solidFill>
                  <a:schemeClr val="lt1"/>
                </a:solidFill>
                <a:latin typeface="Source Sans Pro Semibold" charset="0"/>
                <a:ea typeface="Source Sans Pro Semibold" charset="0"/>
                <a:cs typeface="Source Sans Pro Semibold" charset="0"/>
                <a:sym typeface="Source Sans Pro"/>
              </a:rPr>
              <a:t/>
            </a:r>
            <a:br>
              <a:rPr lang="en-US" sz="1300" b="1" u="none" strike="noStrike" cap="all" smtClean="0">
                <a:solidFill>
                  <a:schemeClr val="lt1"/>
                </a:solidFill>
                <a:latin typeface="Source Sans Pro Semibold" charset="0"/>
                <a:ea typeface="Source Sans Pro Semibold" charset="0"/>
                <a:cs typeface="Source Sans Pro Semibold" charset="0"/>
                <a:sym typeface="Source Sans Pro"/>
              </a:rPr>
            </a:br>
            <a:r>
              <a:rPr lang="en-US" sz="1300" b="1" u="none" strike="noStrike" cap="all" smtClean="0">
                <a:solidFill>
                  <a:schemeClr val="lt1"/>
                </a:solidFill>
                <a:latin typeface="Source Sans Pro Semibold" charset="0"/>
                <a:ea typeface="Source Sans Pro Semibold" charset="0"/>
                <a:cs typeface="Source Sans Pro Semibold" charset="0"/>
                <a:sym typeface="Source Sans Pro"/>
              </a:rPr>
              <a:t>Storage </a:t>
            </a:r>
            <a:endParaRPr lang="en-US" sz="1300" b="1" u="none" strike="noStrike" cap="all" dirty="0">
              <a:solidFill>
                <a:schemeClr val="lt1"/>
              </a:solidFill>
              <a:latin typeface="Source Sans Pro Semibold" charset="0"/>
              <a:ea typeface="Source Sans Pro Semibold" charset="0"/>
              <a:cs typeface="Source Sans Pro Semibold" charset="0"/>
              <a:sym typeface="Source Sans Pro"/>
            </a:endParaRPr>
          </a:p>
        </p:txBody>
      </p:sp>
      <p:grpSp>
        <p:nvGrpSpPr>
          <p:cNvPr id="512" name="Shape 512"/>
          <p:cNvGrpSpPr/>
          <p:nvPr/>
        </p:nvGrpSpPr>
        <p:grpSpPr>
          <a:xfrm>
            <a:off x="2871193" y="4095995"/>
            <a:ext cx="841579" cy="628562"/>
            <a:chOff x="3201050" y="4388760"/>
            <a:chExt cx="938700" cy="701100"/>
          </a:xfrm>
        </p:grpSpPr>
        <p:sp>
          <p:nvSpPr>
            <p:cNvPr id="513" name="Shape 513"/>
            <p:cNvSpPr/>
            <p:nvPr/>
          </p:nvSpPr>
          <p:spPr>
            <a:xfrm>
              <a:off x="3201050" y="4388760"/>
              <a:ext cx="938700" cy="701100"/>
            </a:xfrm>
            <a:prstGeom prst="can">
              <a:avLst>
                <a:gd name="adj" fmla="val 25000"/>
              </a:avLst>
            </a:prstGeom>
            <a:solidFill>
              <a:schemeClr val="lt1"/>
            </a:solidFill>
            <a:ln w="19050" cap="flat" cmpd="sng">
              <a:solidFill>
                <a:schemeClr val="tx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514" name="Shape 514"/>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3298680" y="4637662"/>
              <a:ext cx="535500" cy="188400"/>
            </a:xfrm>
            <a:prstGeom prst="rect">
              <a:avLst/>
            </a:prstGeom>
            <a:noFill/>
            <a:ln>
              <a:noFill/>
            </a:ln>
          </p:spPr>
        </p:pic>
        <p:pic>
          <p:nvPicPr>
            <p:cNvPr id="515" name="Shape 515"/>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877175" y="4645944"/>
              <a:ext cx="212100" cy="186900"/>
            </a:xfrm>
            <a:prstGeom prst="rect">
              <a:avLst/>
            </a:prstGeom>
            <a:noFill/>
            <a:ln>
              <a:noFill/>
            </a:ln>
          </p:spPr>
        </p:pic>
        <p:pic>
          <p:nvPicPr>
            <p:cNvPr id="516" name="Shape 516"/>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3348082" y="4881746"/>
              <a:ext cx="709800" cy="87900"/>
            </a:xfrm>
            <a:prstGeom prst="rect">
              <a:avLst/>
            </a:prstGeom>
            <a:noFill/>
            <a:ln>
              <a:noFill/>
            </a:ln>
          </p:spPr>
        </p:pic>
      </p:grpSp>
      <p:sp>
        <p:nvSpPr>
          <p:cNvPr id="518" name="Shape 518"/>
          <p:cNvSpPr/>
          <p:nvPr/>
        </p:nvSpPr>
        <p:spPr>
          <a:xfrm>
            <a:off x="254759" y="2523241"/>
            <a:ext cx="8737500" cy="1321914"/>
          </a:xfrm>
          <a:prstGeom prst="rect">
            <a:avLst/>
          </a:prstGeom>
          <a:solidFill>
            <a:schemeClr val="accent3">
              <a:lumMod val="75000"/>
            </a:schemeClr>
          </a:solidFill>
          <a:ln>
            <a:noFill/>
          </a:ln>
        </p:spPr>
        <p:txBody>
          <a:bodyPr lIns="91425" tIns="45700" rIns="91425" bIns="45700" anchor="ctr" anchorCtr="0">
            <a:noAutofit/>
          </a:bodyPr>
          <a:lstStyle/>
          <a:p>
            <a:pPr lvl="0" algn="ctr">
              <a:buSzPct val="25000"/>
            </a:pPr>
            <a:endParaRPr lang="en-US" sz="1400" b="0" i="0" u="none" strike="noStrike" cap="none" dirty="0">
              <a:solidFill>
                <a:schemeClr val="lt1"/>
              </a:solidFill>
              <a:latin typeface="Source Sans Pro"/>
              <a:ea typeface="Source Sans Pro"/>
              <a:cs typeface="Source Sans Pro"/>
              <a:sym typeface="Source Sans Pro"/>
            </a:endParaRPr>
          </a:p>
        </p:txBody>
      </p:sp>
      <p:sp>
        <p:nvSpPr>
          <p:cNvPr id="519" name="Shape 519"/>
          <p:cNvSpPr txBox="1"/>
          <p:nvPr/>
        </p:nvSpPr>
        <p:spPr>
          <a:xfrm>
            <a:off x="837030" y="2636423"/>
            <a:ext cx="2317650" cy="124421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u="none" strike="noStrike" cap="none" dirty="0" smtClean="0">
                <a:solidFill>
                  <a:schemeClr val="lt1"/>
                </a:solidFill>
                <a:latin typeface="Source Sans Pro Semibold" charset="0"/>
                <a:ea typeface="Source Sans Pro Semibold" charset="0"/>
                <a:cs typeface="Source Sans Pro Semibold" charset="0"/>
                <a:sym typeface="Source Sans Pro"/>
              </a:rPr>
              <a:t>Orchestrated </a:t>
            </a:r>
            <a:br>
              <a:rPr lang="en-US" sz="2000" b="1" u="none" strike="noStrike" cap="none" dirty="0" smtClean="0">
                <a:solidFill>
                  <a:schemeClr val="lt1"/>
                </a:solidFill>
                <a:latin typeface="Source Sans Pro Semibold" charset="0"/>
                <a:ea typeface="Source Sans Pro Semibold" charset="0"/>
                <a:cs typeface="Source Sans Pro Semibold" charset="0"/>
                <a:sym typeface="Source Sans Pro"/>
              </a:rPr>
            </a:br>
            <a:r>
              <a:rPr lang="en-US" sz="2000" b="1" u="none" strike="noStrike" cap="none" dirty="0" smtClean="0">
                <a:solidFill>
                  <a:schemeClr val="lt1"/>
                </a:solidFill>
                <a:latin typeface="Source Sans Pro Semibold" charset="0"/>
                <a:ea typeface="Source Sans Pro Semibold" charset="0"/>
                <a:cs typeface="Source Sans Pro Semibold" charset="0"/>
                <a:sym typeface="Source Sans Pro"/>
              </a:rPr>
              <a:t>Spark In The Cloud</a:t>
            </a:r>
            <a:endParaRPr lang="en-US" sz="2000" b="1" u="none" strike="noStrike" cap="none" dirty="0">
              <a:solidFill>
                <a:schemeClr val="lt1"/>
              </a:solidFill>
              <a:latin typeface="Source Sans Pro Semibold" charset="0"/>
              <a:ea typeface="Source Sans Pro Semibold" charset="0"/>
              <a:cs typeface="Source Sans Pro Semibold" charset="0"/>
              <a:sym typeface="Source Sans Pro"/>
            </a:endParaRPr>
          </a:p>
        </p:txBody>
      </p:sp>
      <p:sp>
        <p:nvSpPr>
          <p:cNvPr id="520" name="Shape 520"/>
          <p:cNvSpPr txBox="1">
            <a:spLocks noGrp="1"/>
          </p:cNvSpPr>
          <p:nvPr>
            <p:ph type="sldNum" sz="quarter" idx="10"/>
          </p:nvPr>
        </p:nvSpPr>
        <p:spPr>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5F5F5F"/>
                </a:solidFill>
                <a:latin typeface="Source Sans Pro"/>
                <a:ea typeface="Source Sans Pro"/>
                <a:cs typeface="Source Sans Pro"/>
                <a:sym typeface="Source Sans Pro"/>
              </a:rPr>
              <a:t>16</a:t>
            </a:fld>
            <a:endParaRPr lang="en-US" sz="1200" b="0" i="0" u="none" strike="noStrike" cap="none" dirty="0">
              <a:solidFill>
                <a:srgbClr val="5F5F5F"/>
              </a:solidFill>
              <a:latin typeface="Source Sans Pro"/>
              <a:ea typeface="Source Sans Pro"/>
              <a:cs typeface="Source Sans Pro"/>
              <a:sym typeface="Source Sans Pro"/>
            </a:endParaRPr>
          </a:p>
        </p:txBody>
      </p:sp>
      <p:sp>
        <p:nvSpPr>
          <p:cNvPr id="83" name="Title 1"/>
          <p:cNvSpPr>
            <a:spLocks noGrp="1"/>
          </p:cNvSpPr>
          <p:nvPr>
            <p:ph type="title"/>
          </p:nvPr>
        </p:nvSpPr>
        <p:spPr/>
        <p:txBody>
          <a:bodyPr>
            <a:noAutofit/>
          </a:bodyPr>
          <a:lstStyle/>
          <a:p>
            <a:r>
              <a:rPr lang="en-US" sz="3800" dirty="0" err="1" smtClean="0"/>
              <a:t>Databricks</a:t>
            </a:r>
            <a:r>
              <a:rPr lang="en-US" sz="3800" dirty="0"/>
              <a:t> </a:t>
            </a:r>
            <a:r>
              <a:rPr lang="en-US" sz="3800" dirty="0" smtClean="0"/>
              <a:t>Just-in-Time Data Platform </a:t>
            </a:r>
            <a:endParaRPr lang="en-US" sz="3800" dirty="0"/>
          </a:p>
        </p:txBody>
      </p:sp>
      <p:sp>
        <p:nvSpPr>
          <p:cNvPr id="523" name="Shape 523"/>
          <p:cNvSpPr/>
          <p:nvPr/>
        </p:nvSpPr>
        <p:spPr>
          <a:xfrm>
            <a:off x="254875" y="1344844"/>
            <a:ext cx="3526200" cy="111133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Source Sans Pro"/>
              <a:ea typeface="Source Sans Pro"/>
              <a:cs typeface="Source Sans Pro"/>
              <a:sym typeface="Source Sans Pro"/>
            </a:endParaRPr>
          </a:p>
        </p:txBody>
      </p:sp>
      <p:sp>
        <p:nvSpPr>
          <p:cNvPr id="524" name="Shape 524"/>
          <p:cNvSpPr txBox="1"/>
          <p:nvPr/>
        </p:nvSpPr>
        <p:spPr>
          <a:xfrm>
            <a:off x="882995" y="1346795"/>
            <a:ext cx="2688600" cy="338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u="none" strike="noStrike" cap="none" dirty="0" smtClean="0">
                <a:solidFill>
                  <a:schemeClr val="lt1"/>
                </a:solidFill>
                <a:latin typeface="Source Sans Pro Semibold" charset="0"/>
                <a:ea typeface="Source Sans Pro Semibold" charset="0"/>
                <a:cs typeface="Source Sans Pro Semibold" charset="0"/>
                <a:sym typeface="Source Sans Pro"/>
              </a:rPr>
              <a:t>Integrated Workspace</a:t>
            </a:r>
            <a:endParaRPr lang="en-US" sz="2000" b="1" u="none" strike="noStrike" cap="none" dirty="0">
              <a:solidFill>
                <a:schemeClr val="lt1"/>
              </a:solidFill>
              <a:latin typeface="Source Sans Pro Semibold" charset="0"/>
              <a:ea typeface="Source Sans Pro Semibold" charset="0"/>
              <a:cs typeface="Source Sans Pro Semibold" charset="0"/>
              <a:sym typeface="Source Sans Pro"/>
            </a:endParaRPr>
          </a:p>
        </p:txBody>
      </p:sp>
      <p:sp>
        <p:nvSpPr>
          <p:cNvPr id="525" name="Shape 525"/>
          <p:cNvSpPr/>
          <p:nvPr/>
        </p:nvSpPr>
        <p:spPr>
          <a:xfrm>
            <a:off x="1020559" y="1717604"/>
            <a:ext cx="1281899" cy="6354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1300" b="1" u="none" strike="noStrike" cap="none" dirty="0">
                <a:solidFill>
                  <a:schemeClr val="lt1"/>
                </a:solidFill>
                <a:latin typeface="Source Sans Pro Semibold" charset="0"/>
                <a:ea typeface="Source Sans Pro Semibold" charset="0"/>
                <a:cs typeface="Source Sans Pro Semibold" charset="0"/>
                <a:sym typeface="Source Sans Pro"/>
              </a:rPr>
              <a:t>DASHBOARDS</a:t>
            </a:r>
          </a:p>
          <a:p>
            <a:pPr marL="0" marR="0" lvl="0" indent="0" algn="l" rtl="0">
              <a:spcBef>
                <a:spcPts val="0"/>
              </a:spcBef>
              <a:spcAft>
                <a:spcPts val="0"/>
              </a:spcAft>
              <a:buSzPct val="25000"/>
              <a:buNone/>
            </a:pPr>
            <a:r>
              <a:rPr lang="en-US" sz="1100" dirty="0">
                <a:solidFill>
                  <a:schemeClr val="lt1"/>
                </a:solidFill>
                <a:latin typeface="Source Sans Pro"/>
                <a:ea typeface="Source Sans Pro"/>
                <a:cs typeface="Source Sans Pro"/>
                <a:sym typeface="Source Sans Pro"/>
              </a:rPr>
              <a:t>Reports</a:t>
            </a:r>
          </a:p>
          <a:p>
            <a:pPr marL="0" marR="0" lvl="0" indent="0" algn="l" rtl="0">
              <a:spcBef>
                <a:spcPts val="0"/>
              </a:spcBef>
              <a:spcAft>
                <a:spcPts val="0"/>
              </a:spcAft>
              <a:buNone/>
            </a:pPr>
            <a:endParaRPr sz="1100" dirty="0">
              <a:solidFill>
                <a:schemeClr val="lt1"/>
              </a:solidFill>
              <a:latin typeface="Source Sans Pro"/>
              <a:ea typeface="Source Sans Pro"/>
              <a:cs typeface="Source Sans Pro"/>
              <a:sym typeface="Source Sans Pro"/>
            </a:endParaRPr>
          </a:p>
        </p:txBody>
      </p:sp>
      <p:sp>
        <p:nvSpPr>
          <p:cNvPr id="526" name="Shape 526"/>
          <p:cNvSpPr/>
          <p:nvPr/>
        </p:nvSpPr>
        <p:spPr>
          <a:xfrm>
            <a:off x="2326335" y="1717604"/>
            <a:ext cx="1331700" cy="6354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None/>
            </a:pPr>
            <a:endParaRPr sz="1400" dirty="0">
              <a:solidFill>
                <a:schemeClr val="lt1"/>
              </a:solidFill>
              <a:latin typeface="Source Sans Pro"/>
              <a:ea typeface="Source Sans Pro"/>
              <a:cs typeface="Source Sans Pro"/>
              <a:sym typeface="Source Sans Pro"/>
            </a:endParaRPr>
          </a:p>
          <a:p>
            <a:pPr marL="0" marR="0" lvl="0" indent="0" algn="l" rtl="0">
              <a:spcBef>
                <a:spcPts val="0"/>
              </a:spcBef>
              <a:spcAft>
                <a:spcPts val="0"/>
              </a:spcAft>
              <a:buSzPct val="25000"/>
              <a:buNone/>
            </a:pPr>
            <a:r>
              <a:rPr lang="en-US" sz="1300" b="1" dirty="0">
                <a:solidFill>
                  <a:schemeClr val="lt1"/>
                </a:solidFill>
                <a:latin typeface="Source Sans Pro Semibold" charset="0"/>
                <a:ea typeface="Source Sans Pro Semibold" charset="0"/>
                <a:cs typeface="Source Sans Pro Semibold" charset="0"/>
                <a:sym typeface="Source Sans Pro"/>
              </a:rPr>
              <a:t>NOTEBOOKS</a:t>
            </a:r>
          </a:p>
          <a:p>
            <a:pPr marL="0" marR="0" lvl="0" indent="0" algn="l" rtl="0">
              <a:spcBef>
                <a:spcPts val="0"/>
              </a:spcBef>
              <a:spcAft>
                <a:spcPts val="0"/>
              </a:spcAft>
              <a:buSzPct val="25000"/>
              <a:buNone/>
            </a:pPr>
            <a:r>
              <a:rPr lang="en-US" sz="1100" dirty="0" err="1">
                <a:solidFill>
                  <a:schemeClr val="lt1"/>
                </a:solidFill>
                <a:latin typeface="Source Sans Pro"/>
                <a:ea typeface="Source Sans Pro"/>
                <a:cs typeface="Source Sans Pro"/>
                <a:sym typeface="Source Sans Pro"/>
              </a:rPr>
              <a:t>github</a:t>
            </a:r>
            <a:r>
              <a:rPr lang="en-US" sz="1100" dirty="0">
                <a:solidFill>
                  <a:schemeClr val="lt1"/>
                </a:solidFill>
                <a:latin typeface="Source Sans Pro"/>
                <a:ea typeface="Source Sans Pro"/>
                <a:cs typeface="Source Sans Pro"/>
                <a:sym typeface="Source Sans Pro"/>
              </a:rPr>
              <a:t>, </a:t>
            </a:r>
            <a:r>
              <a:rPr lang="en-US" sz="1100" dirty="0" err="1">
                <a:solidFill>
                  <a:schemeClr val="lt1"/>
                </a:solidFill>
                <a:latin typeface="Source Sans Pro"/>
                <a:ea typeface="Source Sans Pro"/>
                <a:cs typeface="Source Sans Pro"/>
                <a:sym typeface="Source Sans Pro"/>
              </a:rPr>
              <a:t>viz</a:t>
            </a:r>
            <a:r>
              <a:rPr lang="en-US" sz="1100" dirty="0">
                <a:solidFill>
                  <a:schemeClr val="lt1"/>
                </a:solidFill>
                <a:latin typeface="Source Sans Pro"/>
                <a:ea typeface="Source Sans Pro"/>
                <a:cs typeface="Source Sans Pro"/>
                <a:sym typeface="Source Sans Pro"/>
              </a:rPr>
              <a:t>, collaboration</a:t>
            </a:r>
          </a:p>
          <a:p>
            <a:pPr marL="0" marR="0" lvl="0" indent="0" algn="l" rtl="0">
              <a:spcBef>
                <a:spcPts val="0"/>
              </a:spcBef>
              <a:spcAft>
                <a:spcPts val="0"/>
              </a:spcAft>
              <a:buNone/>
            </a:pPr>
            <a:endParaRPr sz="1400" dirty="0">
              <a:solidFill>
                <a:schemeClr val="lt1"/>
              </a:solidFill>
              <a:latin typeface="Source Sans Pro"/>
              <a:ea typeface="Source Sans Pro"/>
              <a:cs typeface="Source Sans Pro"/>
              <a:sym typeface="Source Sans Pro"/>
            </a:endParaRPr>
          </a:p>
        </p:txBody>
      </p:sp>
      <p:sp>
        <p:nvSpPr>
          <p:cNvPr id="527" name="Shape 527"/>
          <p:cNvSpPr/>
          <p:nvPr/>
        </p:nvSpPr>
        <p:spPr>
          <a:xfrm rot="-5400000">
            <a:off x="-1339376" y="2939693"/>
            <a:ext cx="3691599" cy="501900"/>
          </a:xfrm>
          <a:prstGeom prst="rect">
            <a:avLst/>
          </a:prstGeom>
          <a:solidFill>
            <a:schemeClr val="dk1"/>
          </a:solidFill>
          <a:ln>
            <a:noFill/>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US" sz="1800" b="1" dirty="0" smtClean="0">
                <a:solidFill>
                  <a:schemeClr val="lt1"/>
                </a:solidFill>
                <a:latin typeface="Source Sans Pro Semibold" charset="0"/>
                <a:ea typeface="Source Sans Pro Semibold" charset="0"/>
                <a:cs typeface="Source Sans Pro Semibold" charset="0"/>
                <a:sym typeface="Source Sans Pro"/>
              </a:rPr>
              <a:t>Enterprise Security</a:t>
            </a:r>
          </a:p>
          <a:p>
            <a:pPr marL="0" marR="0" lvl="0" indent="0" algn="ctr" rtl="0">
              <a:lnSpc>
                <a:spcPct val="90000"/>
              </a:lnSpc>
              <a:spcBef>
                <a:spcPts val="0"/>
              </a:spcBef>
              <a:spcAft>
                <a:spcPts val="0"/>
              </a:spcAft>
              <a:buSzPct val="25000"/>
              <a:buNone/>
            </a:pPr>
            <a:r>
              <a:rPr lang="en-US" sz="1200" dirty="0" smtClean="0">
                <a:solidFill>
                  <a:schemeClr val="lt1"/>
                </a:solidFill>
                <a:latin typeface="Source Sans Pro"/>
                <a:ea typeface="Source Sans Pro"/>
                <a:cs typeface="Source Sans Pro"/>
                <a:sym typeface="Source Sans Pro"/>
              </a:rPr>
              <a:t>Access Control, Auditing, Encryption</a:t>
            </a:r>
            <a:endParaRPr lang="en-US" sz="1200" dirty="0">
              <a:solidFill>
                <a:schemeClr val="lt1"/>
              </a:solidFill>
              <a:latin typeface="Source Sans Pro"/>
              <a:ea typeface="Source Sans Pro"/>
              <a:cs typeface="Source Sans Pro"/>
              <a:sym typeface="Source Sans Pro"/>
            </a:endParaRPr>
          </a:p>
        </p:txBody>
      </p:sp>
      <p:sp>
        <p:nvSpPr>
          <p:cNvPr id="529" name="Shape 529"/>
          <p:cNvSpPr/>
          <p:nvPr/>
        </p:nvSpPr>
        <p:spPr>
          <a:xfrm>
            <a:off x="3860730" y="1344844"/>
            <a:ext cx="2166577" cy="111133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spcAft>
                <a:spcPts val="0"/>
              </a:spcAft>
              <a:buNone/>
            </a:pPr>
            <a:endParaRPr sz="1400">
              <a:solidFill>
                <a:srgbClr val="167A87"/>
              </a:solidFill>
              <a:latin typeface="Source Sans Pro"/>
              <a:ea typeface="Source Sans Pro"/>
              <a:cs typeface="Source Sans Pro"/>
              <a:sym typeface="Source Sans Pro"/>
            </a:endParaRPr>
          </a:p>
        </p:txBody>
      </p:sp>
      <p:sp>
        <p:nvSpPr>
          <p:cNvPr id="531" name="Shape 531"/>
          <p:cNvSpPr txBox="1"/>
          <p:nvPr/>
        </p:nvSpPr>
        <p:spPr>
          <a:xfrm>
            <a:off x="3816874" y="1346795"/>
            <a:ext cx="2266500" cy="3387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000" b="1" dirty="0" smtClean="0">
                <a:solidFill>
                  <a:schemeClr val="lt1"/>
                </a:solidFill>
                <a:latin typeface="Source Sans Pro Semibold" charset="0"/>
                <a:ea typeface="Source Sans Pro Semibold" charset="0"/>
                <a:cs typeface="Source Sans Pro Semibold" charset="0"/>
                <a:sym typeface="Source Sans Pro"/>
              </a:rPr>
              <a:t>BI Tools</a:t>
            </a:r>
            <a:endParaRPr lang="en-US" sz="2000" b="1" dirty="0">
              <a:solidFill>
                <a:schemeClr val="lt1"/>
              </a:solidFill>
              <a:latin typeface="Source Sans Pro Semibold" charset="0"/>
              <a:ea typeface="Source Sans Pro Semibold" charset="0"/>
              <a:cs typeface="Source Sans Pro Semibold" charset="0"/>
              <a:sym typeface="Source Sans Pro"/>
            </a:endParaRPr>
          </a:p>
        </p:txBody>
      </p:sp>
      <p:sp>
        <p:nvSpPr>
          <p:cNvPr id="536" name="Shape 536"/>
          <p:cNvSpPr txBox="1"/>
          <p:nvPr/>
        </p:nvSpPr>
        <p:spPr>
          <a:xfrm>
            <a:off x="3095034" y="2668620"/>
            <a:ext cx="1507199" cy="3387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b="1" dirty="0" smtClean="0">
                <a:solidFill>
                  <a:schemeClr val="lt1"/>
                </a:solidFill>
                <a:latin typeface="Source Sans Pro Semibold" charset="0"/>
                <a:ea typeface="Source Sans Pro Semibold" charset="0"/>
                <a:cs typeface="Source Sans Pro Semibold" charset="0"/>
                <a:sym typeface="Source Sans Pro"/>
              </a:rPr>
              <a:t>Open Source</a:t>
            </a:r>
            <a:endParaRPr lang="en-US" sz="1800" b="1" dirty="0">
              <a:solidFill>
                <a:schemeClr val="lt1"/>
              </a:solidFill>
              <a:latin typeface="Source Sans Pro Semibold" charset="0"/>
              <a:ea typeface="Source Sans Pro Semibold" charset="0"/>
              <a:cs typeface="Source Sans Pro Semibold" charset="0"/>
              <a:sym typeface="Source Sans Pro"/>
            </a:endParaRPr>
          </a:p>
        </p:txBody>
      </p:sp>
      <p:sp>
        <p:nvSpPr>
          <p:cNvPr id="539" name="Shape 539"/>
          <p:cNvSpPr/>
          <p:nvPr/>
        </p:nvSpPr>
        <p:spPr>
          <a:xfrm>
            <a:off x="6109528" y="1344844"/>
            <a:ext cx="2882700" cy="1111339"/>
          </a:xfrm>
          <a:prstGeom prst="rect">
            <a:avLst/>
          </a:prstGeom>
          <a:solidFill>
            <a:schemeClr val="accent1">
              <a:alpha val="64709"/>
            </a:schemeClr>
          </a:solidFill>
          <a:ln>
            <a:noFill/>
          </a:ln>
        </p:spPr>
        <p:txBody>
          <a:bodyPr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Source Sans Pro"/>
              <a:ea typeface="Source Sans Pro"/>
              <a:cs typeface="Source Sans Pro"/>
              <a:sym typeface="Source Sans Pro"/>
            </a:endParaRPr>
          </a:p>
        </p:txBody>
      </p:sp>
      <p:sp>
        <p:nvSpPr>
          <p:cNvPr id="540" name="Shape 540"/>
          <p:cNvSpPr txBox="1"/>
          <p:nvPr/>
        </p:nvSpPr>
        <p:spPr>
          <a:xfrm>
            <a:off x="6106962" y="1346795"/>
            <a:ext cx="2885266" cy="3387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000" b="1" dirty="0" smtClean="0">
                <a:solidFill>
                  <a:schemeClr val="lt1"/>
                </a:solidFill>
                <a:latin typeface="Source Sans Pro Semibold" charset="0"/>
                <a:ea typeface="Source Sans Pro Semibold" charset="0"/>
                <a:cs typeface="Source Sans Pro Semibold" charset="0"/>
                <a:sym typeface="Source Sans Pro"/>
              </a:rPr>
              <a:t>Your Custom Spark Apps</a:t>
            </a:r>
            <a:endParaRPr lang="en-US" sz="2000" b="1" dirty="0">
              <a:solidFill>
                <a:schemeClr val="lt1"/>
              </a:solidFill>
              <a:latin typeface="Source Sans Pro Semibold" charset="0"/>
              <a:ea typeface="Source Sans Pro Semibold" charset="0"/>
              <a:cs typeface="Source Sans Pro Semibold" charset="0"/>
              <a:sym typeface="Source Sans Pro"/>
            </a:endParaRPr>
          </a:p>
        </p:txBody>
      </p:sp>
      <p:sp>
        <p:nvSpPr>
          <p:cNvPr id="545" name="Shape 545"/>
          <p:cNvSpPr/>
          <p:nvPr/>
        </p:nvSpPr>
        <p:spPr>
          <a:xfrm>
            <a:off x="5347411" y="2947602"/>
            <a:ext cx="4309499" cy="646199"/>
          </a:xfrm>
          <a:prstGeom prst="rect">
            <a:avLst/>
          </a:prstGeom>
          <a:noFill/>
          <a:ln>
            <a:noFill/>
          </a:ln>
        </p:spPr>
        <p:txBody>
          <a:bodyPr lIns="91425" tIns="45700" rIns="91425" bIns="45700" anchor="t" anchorCtr="0">
            <a:noAutofit/>
          </a:bodyPr>
          <a:lstStyle/>
          <a:p>
            <a:pPr marL="171450" marR="0" lvl="0" indent="-171450" algn="l" rtl="0">
              <a:lnSpc>
                <a:spcPct val="120000"/>
              </a:lnSpc>
              <a:spcBef>
                <a:spcPts val="0"/>
              </a:spcBef>
              <a:spcAft>
                <a:spcPts val="0"/>
              </a:spcAft>
              <a:buSzPct val="100000"/>
              <a:buFont typeface="Arial" charset="0"/>
              <a:buChar char="•"/>
            </a:pPr>
            <a:r>
              <a:rPr lang="en-US" sz="1200" b="1" dirty="0" smtClean="0">
                <a:solidFill>
                  <a:schemeClr val="lt1"/>
                </a:solidFill>
                <a:latin typeface="Source Sans Pro Semibold" charset="0"/>
                <a:ea typeface="Source Sans Pro Semibold" charset="0"/>
                <a:cs typeface="Source Sans Pro Semibold" charset="0"/>
                <a:sym typeface="Source Sans Pro"/>
              </a:rPr>
              <a:t>Clusters: </a:t>
            </a:r>
            <a:r>
              <a:rPr lang="en-US" sz="1200" dirty="0" smtClean="0">
                <a:solidFill>
                  <a:schemeClr val="lt1"/>
                </a:solidFill>
                <a:latin typeface="Source Sans Pro"/>
                <a:ea typeface="Source Sans Pro"/>
                <a:cs typeface="Source Sans Pro"/>
                <a:sym typeface="Source Sans Pro"/>
              </a:rPr>
              <a:t>Auto-scaled, resilient, multi-tenant</a:t>
            </a:r>
            <a:endParaRPr lang="en-US" sz="1200" dirty="0">
              <a:solidFill>
                <a:schemeClr val="lt1"/>
              </a:solidFill>
              <a:latin typeface="Source Sans Pro"/>
              <a:ea typeface="Source Sans Pro"/>
              <a:cs typeface="Source Sans Pro"/>
              <a:sym typeface="Source Sans Pro"/>
            </a:endParaRPr>
          </a:p>
          <a:p>
            <a:pPr marL="171450" marR="0" lvl="0" indent="-171450" algn="l" rtl="0">
              <a:lnSpc>
                <a:spcPct val="120000"/>
              </a:lnSpc>
              <a:spcBef>
                <a:spcPts val="0"/>
              </a:spcBef>
              <a:spcAft>
                <a:spcPts val="0"/>
              </a:spcAft>
              <a:buSzPct val="100000"/>
              <a:buFont typeface="Arial" charset="0"/>
              <a:buChar char="•"/>
            </a:pPr>
            <a:r>
              <a:rPr lang="en-US" sz="1200" b="1" dirty="0" smtClean="0">
                <a:solidFill>
                  <a:schemeClr val="lt1"/>
                </a:solidFill>
                <a:latin typeface="Source Sans Pro Semibold" charset="0"/>
                <a:ea typeface="Source Sans Pro Semibold" charset="0"/>
                <a:cs typeface="Source Sans Pro Semibold" charset="0"/>
                <a:sym typeface="Source Sans Pro"/>
              </a:rPr>
              <a:t>Data Integration: </a:t>
            </a:r>
            <a:r>
              <a:rPr lang="en-US" sz="1200" dirty="0" smtClean="0">
                <a:solidFill>
                  <a:schemeClr val="lt1"/>
                </a:solidFill>
                <a:latin typeface="Source Sans Pro"/>
                <a:ea typeface="Source Sans Pro"/>
                <a:cs typeface="Source Sans Pro"/>
                <a:sym typeface="Source Sans Pro"/>
              </a:rPr>
              <a:t>Universal secure and fast</a:t>
            </a:r>
          </a:p>
          <a:p>
            <a:pPr marL="171450" indent="-171450">
              <a:lnSpc>
                <a:spcPct val="120000"/>
              </a:lnSpc>
              <a:buSzPct val="100000"/>
              <a:buFont typeface="Arial" charset="0"/>
              <a:buChar char="•"/>
            </a:pPr>
            <a:r>
              <a:rPr lang="en-US" sz="1200" b="1" dirty="0" smtClean="0">
                <a:solidFill>
                  <a:schemeClr val="lt1"/>
                </a:solidFill>
                <a:latin typeface="Source Sans Pro Semibold" charset="0"/>
                <a:ea typeface="Source Sans Pro Semibold" charset="0"/>
                <a:cs typeface="Source Sans Pro Semibold" charset="0"/>
                <a:sym typeface="Source Sans Pro"/>
              </a:rPr>
              <a:t>Interfaces: </a:t>
            </a:r>
            <a:r>
              <a:rPr lang="en-US" sz="1200" dirty="0">
                <a:solidFill>
                  <a:schemeClr val="lt1"/>
                </a:solidFill>
                <a:latin typeface="Source Sans Pro"/>
                <a:ea typeface="Source Sans Pro"/>
                <a:cs typeface="Source Sans Pro"/>
                <a:sym typeface="Source Sans Pro"/>
              </a:rPr>
              <a:t>BI tools &amp; REST API</a:t>
            </a:r>
          </a:p>
          <a:p>
            <a:pPr marL="171450" marR="0" lvl="0" indent="-171450" algn="l" rtl="0">
              <a:lnSpc>
                <a:spcPct val="120000"/>
              </a:lnSpc>
              <a:spcBef>
                <a:spcPts val="0"/>
              </a:spcBef>
              <a:spcAft>
                <a:spcPts val="0"/>
              </a:spcAft>
              <a:buSzPct val="100000"/>
              <a:buFont typeface="Arial" charset="0"/>
              <a:buChar char="•"/>
            </a:pPr>
            <a:endParaRPr lang="en-US" sz="1200" dirty="0">
              <a:solidFill>
                <a:schemeClr val="lt1"/>
              </a:solidFill>
              <a:latin typeface="Source Sans Pro"/>
              <a:ea typeface="Source Sans Pro"/>
              <a:cs typeface="Source Sans Pro"/>
              <a:sym typeface="Source Sans Pro"/>
            </a:endParaRPr>
          </a:p>
        </p:txBody>
      </p:sp>
      <p:sp>
        <p:nvSpPr>
          <p:cNvPr id="546" name="Shape 546"/>
          <p:cNvSpPr txBox="1"/>
          <p:nvPr/>
        </p:nvSpPr>
        <p:spPr>
          <a:xfrm>
            <a:off x="5349032" y="2661835"/>
            <a:ext cx="3579000" cy="338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dirty="0" err="1" smtClean="0">
                <a:solidFill>
                  <a:schemeClr val="lt1"/>
                </a:solidFill>
                <a:latin typeface="Source Sans Pro Semibold" charset="0"/>
                <a:ea typeface="Source Sans Pro"/>
                <a:cs typeface="Source Sans Pro"/>
                <a:sym typeface="Source Sans Pro"/>
              </a:rPr>
              <a:t>Databricks</a:t>
            </a:r>
            <a:r>
              <a:rPr lang="en-US" sz="1800" dirty="0" smtClean="0">
                <a:solidFill>
                  <a:schemeClr val="lt1"/>
                </a:solidFill>
                <a:latin typeface="Source Sans Pro Semibold" charset="0"/>
                <a:ea typeface="Source Sans Pro"/>
                <a:cs typeface="Source Sans Pro"/>
                <a:sym typeface="Source Sans Pro"/>
              </a:rPr>
              <a:t> Managed Services</a:t>
            </a:r>
            <a:endParaRPr lang="en-US" sz="1800" dirty="0">
              <a:solidFill>
                <a:schemeClr val="lt1"/>
              </a:solidFill>
              <a:latin typeface="Source Sans Pro Semibold" charset="0"/>
              <a:ea typeface="Source Sans Pro"/>
              <a:cs typeface="Source Sans Pro"/>
              <a:sym typeface="Source Sans Pro"/>
            </a:endParaRPr>
          </a:p>
        </p:txBody>
      </p:sp>
      <p:sp>
        <p:nvSpPr>
          <p:cNvPr id="549" name="Shape 549"/>
          <p:cNvSpPr/>
          <p:nvPr/>
        </p:nvSpPr>
        <p:spPr>
          <a:xfrm>
            <a:off x="6359571" y="1732321"/>
            <a:ext cx="2457300" cy="269324"/>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None/>
            </a:pPr>
            <a:endParaRPr sz="1400" b="1" dirty="0">
              <a:solidFill>
                <a:schemeClr val="lt1"/>
              </a:solidFill>
              <a:latin typeface="Source Sans Pro Semibold" charset="0"/>
              <a:ea typeface="Source Sans Pro Semibold" charset="0"/>
              <a:cs typeface="Source Sans Pro Semibold" charset="0"/>
              <a:sym typeface="Source Sans Pro"/>
            </a:endParaRPr>
          </a:p>
          <a:p>
            <a:pPr marL="0" marR="0" lvl="0" indent="0" algn="ctr" rtl="0">
              <a:spcBef>
                <a:spcPts val="0"/>
              </a:spcBef>
              <a:spcAft>
                <a:spcPts val="0"/>
              </a:spcAft>
              <a:buSzPct val="25000"/>
              <a:buNone/>
            </a:pPr>
            <a:r>
              <a:rPr lang="en-US" sz="1300" b="1" dirty="0">
                <a:solidFill>
                  <a:schemeClr val="lt1"/>
                </a:solidFill>
                <a:latin typeface="Source Sans Pro Semibold" charset="0"/>
                <a:ea typeface="Source Sans Pro Semibold" charset="0"/>
                <a:cs typeface="Source Sans Pro Semibold" charset="0"/>
                <a:sym typeface="Source Sans Pro"/>
              </a:rPr>
              <a:t>PRODUCTION JOBS</a:t>
            </a:r>
          </a:p>
          <a:p>
            <a:pPr marL="0" marR="0" lvl="0" indent="0" algn="ctr" rtl="0">
              <a:spcBef>
                <a:spcPts val="0"/>
              </a:spcBef>
              <a:spcAft>
                <a:spcPts val="0"/>
              </a:spcAft>
              <a:buNone/>
            </a:pPr>
            <a:endParaRPr sz="1400" b="1" dirty="0">
              <a:solidFill>
                <a:schemeClr val="lt1"/>
              </a:solidFill>
              <a:latin typeface="Source Sans Pro Semibold" charset="0"/>
              <a:ea typeface="Source Sans Pro Semibold" charset="0"/>
              <a:cs typeface="Source Sans Pro Semibold" charset="0"/>
              <a:sym typeface="Source Sans Pro"/>
            </a:endParaRPr>
          </a:p>
        </p:txBody>
      </p:sp>
      <p:sp>
        <p:nvSpPr>
          <p:cNvPr id="2" name="Rectangle 1"/>
          <p:cNvSpPr/>
          <p:nvPr/>
        </p:nvSpPr>
        <p:spPr>
          <a:xfrm>
            <a:off x="4912132" y="2786785"/>
            <a:ext cx="413896" cy="646331"/>
          </a:xfrm>
          <a:prstGeom prst="rect">
            <a:avLst/>
          </a:prstGeom>
        </p:spPr>
        <p:txBody>
          <a:bodyPr wrap="none">
            <a:spAutoFit/>
          </a:bodyPr>
          <a:lstStyle/>
          <a:p>
            <a:r>
              <a:rPr lang="en-US" sz="3600" dirty="0" smtClean="0">
                <a:solidFill>
                  <a:schemeClr val="lt1"/>
                </a:solidFill>
                <a:latin typeface="Source Sans Pro Light" charset="0"/>
                <a:ea typeface="Source Sans Pro Light" charset="0"/>
                <a:cs typeface="Source Sans Pro Light" charset="0"/>
                <a:sym typeface="Source Sans Pro"/>
              </a:rPr>
              <a:t>+</a:t>
            </a:r>
            <a:endParaRPr lang="en-US" sz="3600" dirty="0">
              <a:latin typeface="Source Sans Pro Light" charset="0"/>
              <a:ea typeface="Source Sans Pro Light" charset="0"/>
              <a:cs typeface="Source Sans Pro Light" charset="0"/>
            </a:endParaRPr>
          </a:p>
        </p:txBody>
      </p:sp>
      <p:grpSp>
        <p:nvGrpSpPr>
          <p:cNvPr id="12" name="Group 11"/>
          <p:cNvGrpSpPr/>
          <p:nvPr/>
        </p:nvGrpSpPr>
        <p:grpSpPr>
          <a:xfrm>
            <a:off x="4067392" y="1881894"/>
            <a:ext cx="1820521" cy="205942"/>
            <a:chOff x="4097546" y="1881894"/>
            <a:chExt cx="1653207" cy="187015"/>
          </a:xfrm>
        </p:grpSpPr>
        <p:pic>
          <p:nvPicPr>
            <p:cNvPr id="53" name="Picture 52"/>
            <p:cNvPicPr>
              <a:picLocks noChangeAspect="1"/>
            </p:cNvPicPr>
            <p:nvPr/>
          </p:nvPicPr>
          <p:blipFill>
            <a:blip r:embed="rId12" cstate="screen">
              <a:biLevel thresh="25000"/>
              <a:extLst>
                <a:ext uri="{28A0092B-C50C-407E-A947-70E740481C1C}">
                  <a14:useLocalDpi xmlns:a14="http://schemas.microsoft.com/office/drawing/2010/main"/>
                </a:ext>
              </a:extLst>
            </a:blip>
            <a:stretch>
              <a:fillRect/>
            </a:stretch>
          </p:blipFill>
          <p:spPr>
            <a:xfrm>
              <a:off x="4872313" y="1881894"/>
              <a:ext cx="878440" cy="172962"/>
            </a:xfrm>
            <a:prstGeom prst="rect">
              <a:avLst/>
            </a:prstGeom>
          </p:spPr>
        </p:pic>
        <p:pic>
          <p:nvPicPr>
            <p:cNvPr id="54" name="Picture 53"/>
            <p:cNvPicPr>
              <a:picLocks noChangeAspect="1"/>
            </p:cNvPicPr>
            <p:nvPr/>
          </p:nvPicPr>
          <p:blipFill>
            <a:blip r:embed="rId13" cstate="screen">
              <a:biLevel thresh="25000"/>
              <a:extLst>
                <a:ext uri="{28A0092B-C50C-407E-A947-70E740481C1C}">
                  <a14:useLocalDpi xmlns:a14="http://schemas.microsoft.com/office/drawing/2010/main"/>
                </a:ext>
              </a:extLst>
            </a:blip>
            <a:stretch>
              <a:fillRect/>
            </a:stretch>
          </p:blipFill>
          <p:spPr>
            <a:xfrm>
              <a:off x="4097546" y="1888620"/>
              <a:ext cx="582704" cy="180289"/>
            </a:xfrm>
            <a:prstGeom prst="rect">
              <a:avLst/>
            </a:prstGeom>
          </p:spPr>
        </p:pic>
      </p:grpSp>
      <p:sp>
        <p:nvSpPr>
          <p:cNvPr id="84" name="Content Placeholder 2"/>
          <p:cNvSpPr txBox="1">
            <a:spLocks/>
          </p:cNvSpPr>
          <p:nvPr/>
        </p:nvSpPr>
        <p:spPr bwMode="auto">
          <a:xfrm>
            <a:off x="254760" y="747255"/>
            <a:ext cx="3503302" cy="50651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73038" indent="-173038"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1pPr>
            <a:lvl2pPr marL="628650" indent="-171450" algn="l" defTabSz="457200" rtl="0" eaLnBrk="1" fontAlgn="base" hangingPunct="1">
              <a:lnSpc>
                <a:spcPct val="100000"/>
              </a:lnSpc>
              <a:spcBef>
                <a:spcPct val="20000"/>
              </a:spcBef>
              <a:spcAft>
                <a:spcPct val="0"/>
              </a:spcAft>
              <a:buSzPct val="9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2pPr>
            <a:lvl3pPr marL="1089025" indent="-17462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3pPr>
            <a:lvl4pPr marL="1487488" indent="-173038" algn="l" defTabSz="457200" rtl="0" eaLnBrk="1" fontAlgn="base" hangingPunct="1">
              <a:lnSpc>
                <a:spcPct val="100000"/>
              </a:lnSpc>
              <a:spcBef>
                <a:spcPct val="20000"/>
              </a:spcBef>
              <a:spcAft>
                <a:spcPct val="0"/>
              </a:spcAft>
              <a:buSzPct val="9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4pPr>
            <a:lvl5pPr marL="1885950" indent="-174625" algn="l" defTabSz="457200" rtl="0" eaLnBrk="1" fontAlgn="base" hangingPunct="1">
              <a:lnSpc>
                <a:spcPct val="100000"/>
              </a:lnSpc>
              <a:spcBef>
                <a:spcPct val="20000"/>
              </a:spcBef>
              <a:spcAft>
                <a:spcPct val="0"/>
              </a:spcAft>
              <a:buSzPct val="80000"/>
              <a:buFont typeface="Lucida Grande"/>
              <a:buChar char="•"/>
              <a:defRPr sz="14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latin typeface="Newslab Thin" charset="0"/>
                <a:ea typeface="Newslab Thin" charset="0"/>
                <a:cs typeface="Newslab Thin" charset="0"/>
              </a:rPr>
              <a:t>Powered by Apache Spark</a:t>
            </a:r>
            <a:endParaRPr lang="en-US" dirty="0">
              <a:latin typeface="Newslab Thin" charset="0"/>
              <a:ea typeface="Newslab Thin" charset="0"/>
              <a:cs typeface="Newslab Thin" charset="0"/>
            </a:endParaRPr>
          </a:p>
        </p:txBody>
      </p:sp>
      <p:pic>
        <p:nvPicPr>
          <p:cNvPr id="13" name="Picture 1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877793" y="2875551"/>
            <a:ext cx="969330" cy="505990"/>
          </a:xfrm>
          <a:prstGeom prst="rect">
            <a:avLst/>
          </a:prstGeom>
        </p:spPr>
      </p:pic>
    </p:spTree>
    <p:extLst>
      <p:ext uri="{BB962C8B-B14F-4D97-AF65-F5344CB8AC3E}">
        <p14:creationId xmlns:p14="http://schemas.microsoft.com/office/powerpoint/2010/main" val="416085004"/>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93" name="Shape 523"/>
          <p:cNvSpPr/>
          <p:nvPr/>
        </p:nvSpPr>
        <p:spPr>
          <a:xfrm>
            <a:off x="96354" y="4013208"/>
            <a:ext cx="3071949" cy="1068429"/>
          </a:xfrm>
          <a:prstGeom prst="rect">
            <a:avLst/>
          </a:prstGeom>
          <a:solidFill>
            <a:schemeClr val="bg1"/>
          </a:solidFill>
          <a:ln>
            <a:noFill/>
          </a:ln>
        </p:spPr>
        <p:txBody>
          <a:bodyPr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Source Sans Pro"/>
              <a:ea typeface="Source Sans Pro"/>
              <a:cs typeface="Source Sans Pro"/>
              <a:sym typeface="Source Sans Pro"/>
            </a:endParaRPr>
          </a:p>
        </p:txBody>
      </p:sp>
      <p:sp>
        <p:nvSpPr>
          <p:cNvPr id="7" name="Rectangle 6"/>
          <p:cNvSpPr/>
          <p:nvPr/>
        </p:nvSpPr>
        <p:spPr>
          <a:xfrm>
            <a:off x="251675" y="1105254"/>
            <a:ext cx="8644838" cy="3896658"/>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1" name="Shape 523"/>
          <p:cNvSpPr/>
          <p:nvPr/>
        </p:nvSpPr>
        <p:spPr>
          <a:xfrm>
            <a:off x="332580" y="2336840"/>
            <a:ext cx="8496639" cy="1221491"/>
          </a:xfrm>
          <a:prstGeom prst="rect">
            <a:avLst/>
          </a:prstGeom>
          <a:solidFill>
            <a:schemeClr val="bg1"/>
          </a:solidFill>
          <a:ln>
            <a:noFill/>
          </a:ln>
        </p:spPr>
        <p:txBody>
          <a:bodyPr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Source Sans Pro"/>
              <a:ea typeface="Source Sans Pro"/>
              <a:cs typeface="Source Sans Pro"/>
              <a:sym typeface="Source Sans Pro"/>
            </a:endParaRPr>
          </a:p>
        </p:txBody>
      </p:sp>
      <p:sp>
        <p:nvSpPr>
          <p:cNvPr id="82" name="Shape 523"/>
          <p:cNvSpPr/>
          <p:nvPr/>
        </p:nvSpPr>
        <p:spPr>
          <a:xfrm>
            <a:off x="332580" y="3760030"/>
            <a:ext cx="8496640" cy="815909"/>
          </a:xfrm>
          <a:prstGeom prst="rect">
            <a:avLst/>
          </a:prstGeom>
          <a:solidFill>
            <a:schemeClr val="bg1"/>
          </a:solidFill>
          <a:ln>
            <a:noFill/>
          </a:ln>
        </p:spPr>
        <p:txBody>
          <a:bodyPr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Source Sans Pro"/>
              <a:ea typeface="Source Sans Pro"/>
              <a:cs typeface="Source Sans Pro"/>
              <a:sym typeface="Source Sans Pro"/>
            </a:endParaRPr>
          </a:p>
        </p:txBody>
      </p:sp>
      <p:sp>
        <p:nvSpPr>
          <p:cNvPr id="529" name="Shape 529"/>
          <p:cNvSpPr/>
          <p:nvPr/>
        </p:nvSpPr>
        <p:spPr>
          <a:xfrm>
            <a:off x="3494341" y="1178401"/>
            <a:ext cx="2340082" cy="1068429"/>
          </a:xfrm>
          <a:prstGeom prst="rect">
            <a:avLst/>
          </a:prstGeom>
          <a:solidFill>
            <a:schemeClr val="bg1"/>
          </a:solidFill>
          <a:ln>
            <a:noFill/>
          </a:ln>
        </p:spPr>
        <p:txBody>
          <a:bodyPr lIns="91425" tIns="45700" rIns="91425" bIns="45700" anchor="ctr" anchorCtr="0">
            <a:noAutofit/>
          </a:bodyPr>
          <a:lstStyle/>
          <a:p>
            <a:pPr marL="0" marR="0" lvl="0" indent="0" algn="ctr" rtl="0">
              <a:spcBef>
                <a:spcPts val="0"/>
              </a:spcBef>
              <a:spcAft>
                <a:spcPts val="0"/>
              </a:spcAft>
              <a:buNone/>
            </a:pPr>
            <a:endParaRPr sz="1400">
              <a:solidFill>
                <a:srgbClr val="167A87"/>
              </a:solidFill>
              <a:latin typeface="Source Sans Pro"/>
              <a:ea typeface="Source Sans Pro"/>
              <a:cs typeface="Source Sans Pro"/>
              <a:sym typeface="Source Sans Pro"/>
            </a:endParaRPr>
          </a:p>
        </p:txBody>
      </p:sp>
      <p:sp>
        <p:nvSpPr>
          <p:cNvPr id="539" name="Shape 539"/>
          <p:cNvSpPr/>
          <p:nvPr/>
        </p:nvSpPr>
        <p:spPr>
          <a:xfrm>
            <a:off x="5924866" y="1178401"/>
            <a:ext cx="2904354" cy="1068429"/>
          </a:xfrm>
          <a:prstGeom prst="rect">
            <a:avLst/>
          </a:prstGeom>
          <a:solidFill>
            <a:schemeClr val="bg1"/>
          </a:solidFill>
          <a:ln>
            <a:noFill/>
          </a:ln>
        </p:spPr>
        <p:txBody>
          <a:bodyPr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Source Sans Pro"/>
              <a:ea typeface="Source Sans Pro"/>
              <a:cs typeface="Source Sans Pro"/>
              <a:sym typeface="Source Sans Pro"/>
            </a:endParaRPr>
          </a:p>
        </p:txBody>
      </p:sp>
      <p:sp>
        <p:nvSpPr>
          <p:cNvPr id="523" name="Shape 523"/>
          <p:cNvSpPr/>
          <p:nvPr/>
        </p:nvSpPr>
        <p:spPr>
          <a:xfrm>
            <a:off x="332580" y="1178401"/>
            <a:ext cx="3071949" cy="1068429"/>
          </a:xfrm>
          <a:prstGeom prst="rect">
            <a:avLst/>
          </a:prstGeom>
          <a:solidFill>
            <a:schemeClr val="bg1"/>
          </a:solidFill>
          <a:ln>
            <a:noFill/>
          </a:ln>
        </p:spPr>
        <p:txBody>
          <a:bodyPr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Source Sans Pro"/>
              <a:ea typeface="Source Sans Pro"/>
              <a:cs typeface="Source Sans Pro"/>
              <a:sym typeface="Source Sans Pro"/>
            </a:endParaRPr>
          </a:p>
        </p:txBody>
      </p:sp>
      <p:sp>
        <p:nvSpPr>
          <p:cNvPr id="63" name="Shape 523"/>
          <p:cNvSpPr/>
          <p:nvPr/>
        </p:nvSpPr>
        <p:spPr>
          <a:xfrm>
            <a:off x="332580" y="1176135"/>
            <a:ext cx="3071949" cy="3340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Source Sans Pro"/>
              <a:ea typeface="Source Sans Pro"/>
              <a:cs typeface="Source Sans Pro"/>
              <a:sym typeface="Source Sans Pro"/>
            </a:endParaRPr>
          </a:p>
        </p:txBody>
      </p:sp>
      <p:sp>
        <p:nvSpPr>
          <p:cNvPr id="64" name="Shape 529"/>
          <p:cNvSpPr/>
          <p:nvPr/>
        </p:nvSpPr>
        <p:spPr>
          <a:xfrm>
            <a:off x="3488083" y="1176135"/>
            <a:ext cx="2346339" cy="3340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spcAft>
                <a:spcPts val="0"/>
              </a:spcAft>
              <a:buNone/>
            </a:pPr>
            <a:endParaRPr sz="1400">
              <a:solidFill>
                <a:srgbClr val="167A87"/>
              </a:solidFill>
              <a:latin typeface="Source Sans Pro"/>
              <a:ea typeface="Source Sans Pro"/>
              <a:cs typeface="Source Sans Pro"/>
              <a:sym typeface="Source Sans Pro"/>
            </a:endParaRPr>
          </a:p>
        </p:txBody>
      </p:sp>
      <p:sp>
        <p:nvSpPr>
          <p:cNvPr id="65" name="Shape 539"/>
          <p:cNvSpPr/>
          <p:nvPr/>
        </p:nvSpPr>
        <p:spPr>
          <a:xfrm>
            <a:off x="5917976" y="1176135"/>
            <a:ext cx="2911243" cy="334000"/>
          </a:xfrm>
          <a:prstGeom prst="rect">
            <a:avLst/>
          </a:prstGeom>
          <a:solidFill>
            <a:schemeClr val="accent1">
              <a:alpha val="64709"/>
            </a:schemeClr>
          </a:solidFill>
          <a:ln>
            <a:noFill/>
          </a:ln>
        </p:spPr>
        <p:txBody>
          <a:bodyPr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Source Sans Pro"/>
              <a:ea typeface="Source Sans Pro"/>
              <a:cs typeface="Source Sans Pro"/>
              <a:sym typeface="Source Sans Pro"/>
            </a:endParaRPr>
          </a:p>
        </p:txBody>
      </p:sp>
      <p:sp>
        <p:nvSpPr>
          <p:cNvPr id="498" name="Shape 498"/>
          <p:cNvSpPr txBox="1"/>
          <p:nvPr/>
        </p:nvSpPr>
        <p:spPr>
          <a:xfrm>
            <a:off x="4285835" y="4114763"/>
            <a:ext cx="1993354" cy="491100"/>
          </a:xfrm>
          <a:prstGeom prst="rect">
            <a:avLst/>
          </a:prstGeom>
          <a:noFill/>
          <a:ln>
            <a:noFill/>
          </a:ln>
        </p:spPr>
        <p:txBody>
          <a:bodyPr lIns="91425" tIns="45700" rIns="91425" bIns="45700" anchor="t" anchorCtr="0">
            <a:noAutofit/>
          </a:bodyPr>
          <a:lstStyle/>
          <a:p>
            <a:pPr marL="0" marR="0" lvl="0" indent="0" rtl="0">
              <a:spcBef>
                <a:spcPts val="0"/>
              </a:spcBef>
              <a:spcAft>
                <a:spcPts val="0"/>
              </a:spcAft>
              <a:buClr>
                <a:schemeClr val="lt1"/>
              </a:buClr>
              <a:buSzPct val="25000"/>
              <a:buFont typeface="Arial"/>
              <a:buNone/>
            </a:pPr>
            <a:r>
              <a:rPr lang="en-US" sz="1300" b="0" i="0" u="none" strike="noStrike" dirty="0" smtClean="0">
                <a:solidFill>
                  <a:schemeClr val="tx1">
                    <a:lumMod val="65000"/>
                    <a:lumOff val="35000"/>
                  </a:schemeClr>
                </a:solidFill>
                <a:latin typeface="Source Sans Pro Semibold" charset="0"/>
                <a:ea typeface="Source Sans Pro"/>
                <a:cs typeface="Source Sans Pro"/>
                <a:sym typeface="Source Sans Pro"/>
              </a:rPr>
              <a:t>Data  Warehouses</a:t>
            </a:r>
            <a:endParaRPr lang="en-US" sz="1300" b="0" i="0" u="none" strike="noStrike" dirty="0">
              <a:solidFill>
                <a:schemeClr val="tx1">
                  <a:lumMod val="65000"/>
                  <a:lumOff val="35000"/>
                </a:schemeClr>
              </a:solidFill>
              <a:latin typeface="Source Sans Pro Semibold" charset="0"/>
              <a:ea typeface="Source Sans Pro"/>
              <a:cs typeface="Source Sans Pro"/>
              <a:sym typeface="Source Sans Pro"/>
            </a:endParaRPr>
          </a:p>
        </p:txBody>
      </p:sp>
      <p:sp>
        <p:nvSpPr>
          <p:cNvPr id="499" name="Shape 499"/>
          <p:cNvSpPr txBox="1"/>
          <p:nvPr/>
        </p:nvSpPr>
        <p:spPr>
          <a:xfrm>
            <a:off x="6787380" y="4114763"/>
            <a:ext cx="2282700" cy="491100"/>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chemeClr val="lt1"/>
              </a:buClr>
              <a:buSzPct val="25000"/>
              <a:buFont typeface="Arial"/>
              <a:buNone/>
            </a:pPr>
            <a:r>
              <a:rPr lang="en-US" sz="1300" b="0" i="0" u="none" strike="noStrike" dirty="0" smtClean="0">
                <a:solidFill>
                  <a:schemeClr val="tx1">
                    <a:lumMod val="65000"/>
                    <a:lumOff val="35000"/>
                  </a:schemeClr>
                </a:solidFill>
                <a:latin typeface="Source Sans Pro Semibold" charset="0"/>
                <a:ea typeface="Source Sans Pro"/>
                <a:cs typeface="Source Sans Pro"/>
                <a:sym typeface="Source Sans Pro"/>
              </a:rPr>
              <a:t>Hadoop / Data Lakes</a:t>
            </a:r>
            <a:endParaRPr lang="en-US" sz="1300" b="0" i="0" u="none" strike="noStrike" dirty="0">
              <a:solidFill>
                <a:schemeClr val="tx1">
                  <a:lumMod val="65000"/>
                  <a:lumOff val="35000"/>
                </a:schemeClr>
              </a:solidFill>
              <a:latin typeface="Source Sans Pro Semibold" charset="0"/>
              <a:ea typeface="Source Sans Pro"/>
              <a:cs typeface="Source Sans Pro"/>
              <a:sym typeface="Source Sans Pro"/>
            </a:endParaRPr>
          </a:p>
        </p:txBody>
      </p:sp>
      <p:sp>
        <p:nvSpPr>
          <p:cNvPr id="501" name="Shape 501"/>
          <p:cNvSpPr txBox="1"/>
          <p:nvPr/>
        </p:nvSpPr>
        <p:spPr>
          <a:xfrm>
            <a:off x="795091" y="3981883"/>
            <a:ext cx="1734000" cy="338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600" b="1" u="none" strike="noStrike" cap="none" dirty="0">
                <a:solidFill>
                  <a:schemeClr val="lt1"/>
                </a:solidFill>
                <a:latin typeface="Source Sans Pro Semibold" charset="0"/>
                <a:ea typeface="Source Sans Pro Semibold" charset="0"/>
                <a:cs typeface="Source Sans Pro Semibold" charset="0"/>
                <a:sym typeface="Source Sans Pro"/>
              </a:rPr>
              <a:t>YOUR STORAGE</a:t>
            </a:r>
          </a:p>
        </p:txBody>
      </p:sp>
      <p:sp>
        <p:nvSpPr>
          <p:cNvPr id="500" name="Shape 500"/>
          <p:cNvSpPr txBox="1"/>
          <p:nvPr/>
        </p:nvSpPr>
        <p:spPr>
          <a:xfrm>
            <a:off x="2072540" y="4114763"/>
            <a:ext cx="1669744" cy="503700"/>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chemeClr val="lt1"/>
              </a:buClr>
              <a:buSzPct val="25000"/>
              <a:buFont typeface="Arial"/>
              <a:buNone/>
            </a:pPr>
            <a:r>
              <a:rPr lang="en-US" sz="1300" b="1" u="none" strike="noStrike" dirty="0" smtClean="0">
                <a:solidFill>
                  <a:schemeClr val="tx1">
                    <a:lumMod val="65000"/>
                    <a:lumOff val="35000"/>
                  </a:schemeClr>
                </a:solidFill>
                <a:latin typeface="Source Sans Pro Semibold" charset="0"/>
                <a:ea typeface="Source Sans Pro Semibold" charset="0"/>
                <a:cs typeface="Source Sans Pro Semibold" charset="0"/>
                <a:sym typeface="Source Sans Pro"/>
              </a:rPr>
              <a:t>Cloud Storage </a:t>
            </a:r>
            <a:endParaRPr lang="en-US" sz="1300" b="1" u="none" strike="noStrike" dirty="0">
              <a:solidFill>
                <a:schemeClr val="tx1">
                  <a:lumMod val="65000"/>
                  <a:lumOff val="35000"/>
                </a:schemeClr>
              </a:solidFill>
              <a:latin typeface="Source Sans Pro Semibold" charset="0"/>
              <a:ea typeface="Source Sans Pro Semibold" charset="0"/>
              <a:cs typeface="Source Sans Pro Semibold" charset="0"/>
              <a:sym typeface="Source Sans Pro"/>
            </a:endParaRPr>
          </a:p>
        </p:txBody>
      </p:sp>
      <p:grpSp>
        <p:nvGrpSpPr>
          <p:cNvPr id="11" name="Group 10"/>
          <p:cNvGrpSpPr/>
          <p:nvPr/>
        </p:nvGrpSpPr>
        <p:grpSpPr>
          <a:xfrm>
            <a:off x="3723358" y="4053806"/>
            <a:ext cx="551698" cy="412055"/>
            <a:chOff x="3059814" y="4339676"/>
            <a:chExt cx="551698" cy="412055"/>
          </a:xfrm>
        </p:grpSpPr>
        <p:sp>
          <p:nvSpPr>
            <p:cNvPr id="503" name="Shape 503"/>
            <p:cNvSpPr/>
            <p:nvPr/>
          </p:nvSpPr>
          <p:spPr>
            <a:xfrm>
              <a:off x="3059814" y="4339676"/>
              <a:ext cx="551698" cy="412055"/>
            </a:xfrm>
            <a:prstGeom prst="can">
              <a:avLst>
                <a:gd name="adj" fmla="val 25000"/>
              </a:avLst>
            </a:prstGeom>
            <a:solidFill>
              <a:schemeClr val="lt1"/>
            </a:solidFill>
            <a:ln w="19050" cap="flat" cmpd="sng">
              <a:solidFill>
                <a:schemeClr val="tx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504" name="Shape 50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79824" y="4504307"/>
              <a:ext cx="303442" cy="72290"/>
            </a:xfrm>
            <a:prstGeom prst="rect">
              <a:avLst/>
            </a:prstGeom>
            <a:noFill/>
            <a:ln>
              <a:noFill/>
            </a:ln>
          </p:spPr>
        </p:pic>
        <p:pic>
          <p:nvPicPr>
            <p:cNvPr id="505" name="Shape 50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186857" y="4595416"/>
              <a:ext cx="282813" cy="82341"/>
            </a:xfrm>
            <a:prstGeom prst="rect">
              <a:avLst/>
            </a:prstGeom>
            <a:noFill/>
            <a:ln>
              <a:noFill/>
            </a:ln>
          </p:spPr>
        </p:pic>
      </p:grpSp>
      <p:grpSp>
        <p:nvGrpSpPr>
          <p:cNvPr id="14" name="Group 13"/>
          <p:cNvGrpSpPr/>
          <p:nvPr/>
        </p:nvGrpSpPr>
        <p:grpSpPr>
          <a:xfrm>
            <a:off x="6215237" y="4053806"/>
            <a:ext cx="551698" cy="412055"/>
            <a:chOff x="4619179" y="4370570"/>
            <a:chExt cx="551698" cy="412055"/>
          </a:xfrm>
        </p:grpSpPr>
        <p:sp>
          <p:nvSpPr>
            <p:cNvPr id="507" name="Shape 507"/>
            <p:cNvSpPr/>
            <p:nvPr/>
          </p:nvSpPr>
          <p:spPr>
            <a:xfrm>
              <a:off x="4619179" y="4370570"/>
              <a:ext cx="551698" cy="412055"/>
            </a:xfrm>
            <a:prstGeom prst="can">
              <a:avLst>
                <a:gd name="adj" fmla="val 20975"/>
              </a:avLst>
            </a:prstGeom>
            <a:solidFill>
              <a:schemeClr val="lt1"/>
            </a:solidFill>
            <a:ln w="19050" cap="flat" cmpd="sng">
              <a:solidFill>
                <a:schemeClr val="tx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508" name="Shape 50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634583" y="4499699"/>
              <a:ext cx="249666" cy="123070"/>
            </a:xfrm>
            <a:prstGeom prst="rect">
              <a:avLst/>
            </a:prstGeom>
            <a:noFill/>
            <a:ln>
              <a:noFill/>
            </a:ln>
          </p:spPr>
        </p:pic>
        <p:pic>
          <p:nvPicPr>
            <p:cNvPr id="509" name="Shape 50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923484" y="4547679"/>
              <a:ext cx="206820" cy="60301"/>
            </a:xfrm>
            <a:prstGeom prst="rect">
              <a:avLst/>
            </a:prstGeom>
            <a:noFill/>
            <a:ln>
              <a:noFill/>
            </a:ln>
          </p:spPr>
        </p:pic>
        <p:pic>
          <p:nvPicPr>
            <p:cNvPr id="510" name="Shape 51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678031" y="4648196"/>
              <a:ext cx="228507" cy="48840"/>
            </a:xfrm>
            <a:prstGeom prst="rect">
              <a:avLst/>
            </a:prstGeom>
            <a:noFill/>
            <a:ln>
              <a:noFill/>
            </a:ln>
          </p:spPr>
        </p:pic>
        <p:pic>
          <p:nvPicPr>
            <p:cNvPr id="511" name="Shape 51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921216" y="4647413"/>
              <a:ext cx="220926" cy="48134"/>
            </a:xfrm>
            <a:prstGeom prst="rect">
              <a:avLst/>
            </a:prstGeom>
            <a:noFill/>
            <a:ln>
              <a:noFill/>
            </a:ln>
          </p:spPr>
        </p:pic>
      </p:grpSp>
      <p:grpSp>
        <p:nvGrpSpPr>
          <p:cNvPr id="15" name="Group 14"/>
          <p:cNvGrpSpPr/>
          <p:nvPr/>
        </p:nvGrpSpPr>
        <p:grpSpPr>
          <a:xfrm>
            <a:off x="1502042" y="4053806"/>
            <a:ext cx="551698" cy="412055"/>
            <a:chOff x="1539852" y="4339676"/>
            <a:chExt cx="551698" cy="412055"/>
          </a:xfrm>
        </p:grpSpPr>
        <p:sp>
          <p:nvSpPr>
            <p:cNvPr id="513" name="Shape 513"/>
            <p:cNvSpPr/>
            <p:nvPr/>
          </p:nvSpPr>
          <p:spPr>
            <a:xfrm>
              <a:off x="1539852" y="4339676"/>
              <a:ext cx="551698" cy="412055"/>
            </a:xfrm>
            <a:prstGeom prst="can">
              <a:avLst>
                <a:gd name="adj" fmla="val 25000"/>
              </a:avLst>
            </a:prstGeom>
            <a:solidFill>
              <a:schemeClr val="lt1"/>
            </a:solidFill>
            <a:ln w="19050" cap="flat" cmpd="sng">
              <a:solidFill>
                <a:schemeClr val="tx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514" name="Shape 514"/>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97232" y="4485962"/>
              <a:ext cx="314727" cy="110727"/>
            </a:xfrm>
            <a:prstGeom prst="rect">
              <a:avLst/>
            </a:prstGeom>
            <a:noFill/>
            <a:ln>
              <a:noFill/>
            </a:ln>
          </p:spPr>
        </p:pic>
        <p:pic>
          <p:nvPicPr>
            <p:cNvPr id="515" name="Shape 515"/>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937228" y="4490830"/>
              <a:ext cx="124656" cy="109846"/>
            </a:xfrm>
            <a:prstGeom prst="rect">
              <a:avLst/>
            </a:prstGeom>
            <a:noFill/>
            <a:ln>
              <a:noFill/>
            </a:ln>
          </p:spPr>
        </p:pic>
        <p:pic>
          <p:nvPicPr>
            <p:cNvPr id="516" name="Shape 516"/>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626267" y="4629416"/>
              <a:ext cx="417168" cy="51661"/>
            </a:xfrm>
            <a:prstGeom prst="rect">
              <a:avLst/>
            </a:prstGeom>
            <a:noFill/>
            <a:ln>
              <a:noFill/>
            </a:ln>
          </p:spPr>
        </p:pic>
      </p:grpSp>
      <p:sp>
        <p:nvSpPr>
          <p:cNvPr id="518" name="Shape 518"/>
          <p:cNvSpPr/>
          <p:nvPr/>
        </p:nvSpPr>
        <p:spPr>
          <a:xfrm>
            <a:off x="332580" y="2322682"/>
            <a:ext cx="8496640" cy="335442"/>
          </a:xfrm>
          <a:prstGeom prst="rect">
            <a:avLst/>
          </a:prstGeom>
          <a:solidFill>
            <a:schemeClr val="accent3"/>
          </a:solidFill>
          <a:ln>
            <a:noFill/>
          </a:ln>
        </p:spPr>
        <p:txBody>
          <a:bodyPr lIns="91425" tIns="45700" rIns="91425" bIns="45700" anchor="ctr" anchorCtr="0">
            <a:noAutofit/>
          </a:bodyPr>
          <a:lstStyle/>
          <a:p>
            <a:pPr lvl="0" algn="ctr">
              <a:buSzPct val="25000"/>
            </a:pPr>
            <a:endParaRPr lang="en-US" sz="1400" b="0" i="0" u="none" strike="noStrike" cap="none" dirty="0">
              <a:solidFill>
                <a:schemeClr val="lt1"/>
              </a:solidFill>
              <a:latin typeface="Source Sans Pro"/>
              <a:ea typeface="Source Sans Pro"/>
              <a:cs typeface="Source Sans Pro"/>
              <a:sym typeface="Source Sans Pro"/>
            </a:endParaRPr>
          </a:p>
        </p:txBody>
      </p:sp>
      <p:sp>
        <p:nvSpPr>
          <p:cNvPr id="519" name="Shape 519"/>
          <p:cNvSpPr txBox="1"/>
          <p:nvPr/>
        </p:nvSpPr>
        <p:spPr>
          <a:xfrm>
            <a:off x="799220" y="2309792"/>
            <a:ext cx="7978184" cy="55904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b="1" u="none" strike="noStrike" cap="none" dirty="0" smtClean="0">
                <a:solidFill>
                  <a:schemeClr val="lt1"/>
                </a:solidFill>
                <a:latin typeface="Source Sans Pro Semibold" charset="0"/>
                <a:ea typeface="Source Sans Pro Semibold" charset="0"/>
                <a:cs typeface="Source Sans Pro Semibold" charset="0"/>
                <a:sym typeface="Source Sans Pro"/>
              </a:rPr>
              <a:t>Orchestrated Spark In The Cloud</a:t>
            </a:r>
            <a:endParaRPr lang="en-US" sz="1800" b="1" u="none" strike="noStrike" cap="none" dirty="0">
              <a:solidFill>
                <a:schemeClr val="lt1"/>
              </a:solidFill>
              <a:latin typeface="Source Sans Pro Semibold" charset="0"/>
              <a:ea typeface="Source Sans Pro Semibold" charset="0"/>
              <a:cs typeface="Source Sans Pro Semibold" charset="0"/>
              <a:sym typeface="Source Sans Pro"/>
            </a:endParaRPr>
          </a:p>
        </p:txBody>
      </p:sp>
      <p:sp>
        <p:nvSpPr>
          <p:cNvPr id="83" name="Title 1"/>
          <p:cNvSpPr>
            <a:spLocks noGrp="1"/>
          </p:cNvSpPr>
          <p:nvPr>
            <p:ph type="title"/>
          </p:nvPr>
        </p:nvSpPr>
        <p:spPr>
          <a:xfrm>
            <a:off x="254760" y="155575"/>
            <a:ext cx="8560454" cy="857250"/>
          </a:xfrm>
        </p:spPr>
        <p:txBody>
          <a:bodyPr>
            <a:noAutofit/>
          </a:bodyPr>
          <a:lstStyle/>
          <a:p>
            <a:r>
              <a:rPr lang="en-US" sz="3800" dirty="0" err="1" smtClean="0"/>
              <a:t>Databricks</a:t>
            </a:r>
            <a:r>
              <a:rPr lang="en-US" sz="3800" dirty="0"/>
              <a:t> </a:t>
            </a:r>
            <a:r>
              <a:rPr lang="en-US" sz="3800" dirty="0" smtClean="0"/>
              <a:t>Just-in-Time Data Platform </a:t>
            </a:r>
            <a:endParaRPr lang="en-US" sz="3800" dirty="0"/>
          </a:p>
        </p:txBody>
      </p:sp>
      <p:sp>
        <p:nvSpPr>
          <p:cNvPr id="524" name="Shape 524"/>
          <p:cNvSpPr txBox="1"/>
          <p:nvPr/>
        </p:nvSpPr>
        <p:spPr>
          <a:xfrm>
            <a:off x="332581" y="1145761"/>
            <a:ext cx="3039872" cy="3387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b="1" u="none" strike="noStrike" cap="none" dirty="0" smtClean="0">
                <a:solidFill>
                  <a:schemeClr val="lt1"/>
                </a:solidFill>
                <a:latin typeface="Source Sans Pro Semibold" charset="0"/>
                <a:ea typeface="Source Sans Pro Semibold" charset="0"/>
                <a:cs typeface="Source Sans Pro Semibold" charset="0"/>
                <a:sym typeface="Source Sans Pro"/>
              </a:rPr>
              <a:t>Integrated Workspace</a:t>
            </a:r>
            <a:endParaRPr lang="en-US" sz="1800" b="1" u="none" strike="noStrike" cap="none" dirty="0">
              <a:solidFill>
                <a:schemeClr val="lt1"/>
              </a:solidFill>
              <a:latin typeface="Source Sans Pro Semibold" charset="0"/>
              <a:ea typeface="Source Sans Pro Semibold" charset="0"/>
              <a:cs typeface="Source Sans Pro Semibold" charset="0"/>
              <a:sym typeface="Source Sans Pro"/>
            </a:endParaRPr>
          </a:p>
        </p:txBody>
      </p:sp>
      <p:sp>
        <p:nvSpPr>
          <p:cNvPr id="525" name="Shape 525"/>
          <p:cNvSpPr/>
          <p:nvPr/>
        </p:nvSpPr>
        <p:spPr>
          <a:xfrm>
            <a:off x="604092" y="1565878"/>
            <a:ext cx="1217295" cy="6354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1300" b="1" u="none" strike="noStrike" cap="none" dirty="0" smtClean="0">
                <a:solidFill>
                  <a:schemeClr val="tx1">
                    <a:lumMod val="65000"/>
                    <a:lumOff val="35000"/>
                  </a:schemeClr>
                </a:solidFill>
                <a:latin typeface="Source Sans Pro Semibold" charset="0"/>
                <a:ea typeface="Source Sans Pro Semibold" charset="0"/>
                <a:cs typeface="Source Sans Pro Semibold" charset="0"/>
                <a:sym typeface="Source Sans Pro"/>
              </a:rPr>
              <a:t>Dashboards</a:t>
            </a:r>
          </a:p>
          <a:p>
            <a:pPr marL="0" marR="0" lvl="0" indent="0" algn="l" rtl="0">
              <a:spcBef>
                <a:spcPts val="0"/>
              </a:spcBef>
              <a:spcAft>
                <a:spcPts val="0"/>
              </a:spcAft>
              <a:buSzPct val="25000"/>
              <a:buNone/>
            </a:pPr>
            <a:r>
              <a:rPr lang="en-US" sz="1100" dirty="0" smtClean="0">
                <a:solidFill>
                  <a:schemeClr val="tx1">
                    <a:lumMod val="65000"/>
                    <a:lumOff val="35000"/>
                  </a:schemeClr>
                </a:solidFill>
                <a:latin typeface="Source Sans Pro"/>
                <a:ea typeface="Source Sans Pro"/>
                <a:cs typeface="Source Sans Pro"/>
                <a:sym typeface="Source Sans Pro"/>
              </a:rPr>
              <a:t>Reports</a:t>
            </a:r>
            <a:endParaRPr lang="en-US" sz="1100" dirty="0">
              <a:solidFill>
                <a:schemeClr val="tx1">
                  <a:lumMod val="65000"/>
                  <a:lumOff val="35000"/>
                </a:schemeClr>
              </a:solidFill>
              <a:latin typeface="Source Sans Pro"/>
              <a:ea typeface="Source Sans Pro"/>
              <a:cs typeface="Source Sans Pro"/>
              <a:sym typeface="Source Sans Pro"/>
            </a:endParaRPr>
          </a:p>
          <a:p>
            <a:pPr marL="0" marR="0" lvl="0" indent="0" algn="l" rtl="0">
              <a:spcBef>
                <a:spcPts val="0"/>
              </a:spcBef>
              <a:spcAft>
                <a:spcPts val="0"/>
              </a:spcAft>
              <a:buNone/>
            </a:pPr>
            <a:endParaRPr sz="1100" dirty="0">
              <a:solidFill>
                <a:schemeClr val="tx1">
                  <a:lumMod val="65000"/>
                  <a:lumOff val="35000"/>
                </a:schemeClr>
              </a:solidFill>
              <a:latin typeface="Source Sans Pro"/>
              <a:ea typeface="Source Sans Pro"/>
              <a:cs typeface="Source Sans Pro"/>
              <a:sym typeface="Source Sans Pro"/>
            </a:endParaRPr>
          </a:p>
        </p:txBody>
      </p:sp>
      <p:sp>
        <p:nvSpPr>
          <p:cNvPr id="526" name="Shape 526"/>
          <p:cNvSpPr/>
          <p:nvPr/>
        </p:nvSpPr>
        <p:spPr>
          <a:xfrm>
            <a:off x="1984868" y="1565878"/>
            <a:ext cx="1264586" cy="6354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None/>
            </a:pPr>
            <a:endParaRPr sz="1400" dirty="0">
              <a:solidFill>
                <a:schemeClr val="tx1">
                  <a:lumMod val="65000"/>
                  <a:lumOff val="35000"/>
                </a:schemeClr>
              </a:solidFill>
              <a:latin typeface="Source Sans Pro"/>
              <a:ea typeface="Source Sans Pro"/>
              <a:cs typeface="Source Sans Pro"/>
              <a:sym typeface="Source Sans Pro"/>
            </a:endParaRPr>
          </a:p>
          <a:p>
            <a:pPr marL="0" marR="0" lvl="0" indent="0" algn="l" rtl="0">
              <a:spcBef>
                <a:spcPts val="0"/>
              </a:spcBef>
              <a:spcAft>
                <a:spcPts val="0"/>
              </a:spcAft>
              <a:buSzPct val="25000"/>
              <a:buNone/>
            </a:pPr>
            <a:r>
              <a:rPr lang="en-US" sz="1300" b="1" dirty="0" smtClean="0">
                <a:solidFill>
                  <a:schemeClr val="tx1">
                    <a:lumMod val="65000"/>
                    <a:lumOff val="35000"/>
                  </a:schemeClr>
                </a:solidFill>
                <a:latin typeface="Source Sans Pro Semibold" charset="0"/>
                <a:ea typeface="Source Sans Pro Semibold" charset="0"/>
                <a:cs typeface="Source Sans Pro Semibold" charset="0"/>
                <a:sym typeface="Source Sans Pro"/>
              </a:rPr>
              <a:t>Notebooks</a:t>
            </a:r>
          </a:p>
          <a:p>
            <a:pPr marL="0" marR="0" lvl="0" indent="0" algn="l" rtl="0">
              <a:spcBef>
                <a:spcPts val="0"/>
              </a:spcBef>
              <a:spcAft>
                <a:spcPts val="0"/>
              </a:spcAft>
              <a:buSzPct val="25000"/>
              <a:buNone/>
            </a:pPr>
            <a:r>
              <a:rPr lang="en-US" sz="1100" dirty="0" err="1" smtClean="0">
                <a:solidFill>
                  <a:schemeClr val="tx1">
                    <a:lumMod val="65000"/>
                    <a:lumOff val="35000"/>
                  </a:schemeClr>
                </a:solidFill>
                <a:latin typeface="Source Sans Pro"/>
                <a:ea typeface="Source Sans Pro"/>
                <a:cs typeface="Source Sans Pro"/>
                <a:sym typeface="Source Sans Pro"/>
              </a:rPr>
              <a:t>github</a:t>
            </a:r>
            <a:r>
              <a:rPr lang="en-US" sz="1100" dirty="0">
                <a:solidFill>
                  <a:schemeClr val="tx1">
                    <a:lumMod val="65000"/>
                    <a:lumOff val="35000"/>
                  </a:schemeClr>
                </a:solidFill>
                <a:latin typeface="Source Sans Pro"/>
                <a:ea typeface="Source Sans Pro"/>
                <a:cs typeface="Source Sans Pro"/>
                <a:sym typeface="Source Sans Pro"/>
              </a:rPr>
              <a:t>, </a:t>
            </a:r>
            <a:r>
              <a:rPr lang="en-US" sz="1100" dirty="0" err="1">
                <a:solidFill>
                  <a:schemeClr val="tx1">
                    <a:lumMod val="65000"/>
                    <a:lumOff val="35000"/>
                  </a:schemeClr>
                </a:solidFill>
                <a:latin typeface="Source Sans Pro"/>
                <a:ea typeface="Source Sans Pro"/>
                <a:cs typeface="Source Sans Pro"/>
                <a:sym typeface="Source Sans Pro"/>
              </a:rPr>
              <a:t>viz</a:t>
            </a:r>
            <a:r>
              <a:rPr lang="en-US" sz="1100" dirty="0">
                <a:solidFill>
                  <a:schemeClr val="tx1">
                    <a:lumMod val="65000"/>
                    <a:lumOff val="35000"/>
                  </a:schemeClr>
                </a:solidFill>
                <a:latin typeface="Source Sans Pro"/>
                <a:ea typeface="Source Sans Pro"/>
                <a:cs typeface="Source Sans Pro"/>
                <a:sym typeface="Source Sans Pro"/>
              </a:rPr>
              <a:t>, collaboration</a:t>
            </a:r>
          </a:p>
          <a:p>
            <a:pPr marL="0" marR="0" lvl="0" indent="0" algn="l" rtl="0">
              <a:spcBef>
                <a:spcPts val="0"/>
              </a:spcBef>
              <a:spcAft>
                <a:spcPts val="0"/>
              </a:spcAft>
              <a:buNone/>
            </a:pPr>
            <a:endParaRPr sz="1400" dirty="0">
              <a:solidFill>
                <a:schemeClr val="tx1">
                  <a:lumMod val="65000"/>
                  <a:lumOff val="35000"/>
                </a:schemeClr>
              </a:solidFill>
              <a:latin typeface="Source Sans Pro"/>
              <a:ea typeface="Source Sans Pro"/>
              <a:cs typeface="Source Sans Pro"/>
              <a:sym typeface="Source Sans Pro"/>
            </a:endParaRPr>
          </a:p>
        </p:txBody>
      </p:sp>
      <p:sp>
        <p:nvSpPr>
          <p:cNvPr id="531" name="Shape 531"/>
          <p:cNvSpPr txBox="1"/>
          <p:nvPr/>
        </p:nvSpPr>
        <p:spPr>
          <a:xfrm>
            <a:off x="3492144" y="1145761"/>
            <a:ext cx="2221220" cy="3387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b="1" dirty="0" smtClean="0">
                <a:solidFill>
                  <a:schemeClr val="lt1"/>
                </a:solidFill>
                <a:latin typeface="Source Sans Pro Semibold" charset="0"/>
                <a:ea typeface="Source Sans Pro Semibold" charset="0"/>
                <a:cs typeface="Source Sans Pro Semibold" charset="0"/>
                <a:sym typeface="Source Sans Pro"/>
              </a:rPr>
              <a:t>BI Tools</a:t>
            </a:r>
            <a:endParaRPr lang="en-US" sz="1800" b="1" dirty="0">
              <a:solidFill>
                <a:schemeClr val="lt1"/>
              </a:solidFill>
              <a:latin typeface="Source Sans Pro Semibold" charset="0"/>
              <a:ea typeface="Source Sans Pro Semibold" charset="0"/>
              <a:cs typeface="Source Sans Pro Semibold" charset="0"/>
              <a:sym typeface="Source Sans Pro"/>
            </a:endParaRPr>
          </a:p>
        </p:txBody>
      </p:sp>
      <p:sp>
        <p:nvSpPr>
          <p:cNvPr id="536" name="Shape 536"/>
          <p:cNvSpPr txBox="1"/>
          <p:nvPr/>
        </p:nvSpPr>
        <p:spPr>
          <a:xfrm>
            <a:off x="867397" y="2798569"/>
            <a:ext cx="1507199" cy="3387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b="1" dirty="0" smtClean="0">
                <a:solidFill>
                  <a:schemeClr val="tx1">
                    <a:lumMod val="65000"/>
                    <a:lumOff val="35000"/>
                  </a:schemeClr>
                </a:solidFill>
                <a:latin typeface="Source Sans Pro Semibold" charset="0"/>
                <a:ea typeface="Source Sans Pro Semibold" charset="0"/>
                <a:cs typeface="Source Sans Pro Semibold" charset="0"/>
                <a:sym typeface="Source Sans Pro"/>
              </a:rPr>
              <a:t>Open Source</a:t>
            </a:r>
            <a:endParaRPr lang="en-US" b="1" dirty="0">
              <a:solidFill>
                <a:schemeClr val="tx1">
                  <a:lumMod val="65000"/>
                  <a:lumOff val="35000"/>
                </a:schemeClr>
              </a:solidFill>
              <a:latin typeface="Source Sans Pro Semibold" charset="0"/>
              <a:ea typeface="Source Sans Pro Semibold" charset="0"/>
              <a:cs typeface="Source Sans Pro Semibold" charset="0"/>
              <a:sym typeface="Source Sans Pro"/>
            </a:endParaRPr>
          </a:p>
        </p:txBody>
      </p:sp>
      <p:sp>
        <p:nvSpPr>
          <p:cNvPr id="540" name="Shape 540"/>
          <p:cNvSpPr txBox="1"/>
          <p:nvPr/>
        </p:nvSpPr>
        <p:spPr>
          <a:xfrm>
            <a:off x="6027232" y="1145761"/>
            <a:ext cx="2692729" cy="3387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b="1" dirty="0" smtClean="0">
                <a:solidFill>
                  <a:schemeClr val="lt1"/>
                </a:solidFill>
                <a:latin typeface="Source Sans Pro Semibold" charset="0"/>
                <a:ea typeface="Source Sans Pro Semibold" charset="0"/>
                <a:cs typeface="Source Sans Pro Semibold" charset="0"/>
                <a:sym typeface="Source Sans Pro"/>
              </a:rPr>
              <a:t>Your Custom Spark Apps</a:t>
            </a:r>
            <a:endParaRPr lang="en-US" sz="1800" b="1" dirty="0">
              <a:solidFill>
                <a:schemeClr val="lt1"/>
              </a:solidFill>
              <a:latin typeface="Source Sans Pro Semibold" charset="0"/>
              <a:ea typeface="Source Sans Pro Semibold" charset="0"/>
              <a:cs typeface="Source Sans Pro Semibold" charset="0"/>
              <a:sym typeface="Source Sans Pro"/>
            </a:endParaRPr>
          </a:p>
        </p:txBody>
      </p:sp>
      <p:sp>
        <p:nvSpPr>
          <p:cNvPr id="545" name="Shape 545"/>
          <p:cNvSpPr/>
          <p:nvPr/>
        </p:nvSpPr>
        <p:spPr>
          <a:xfrm>
            <a:off x="5310729" y="2734161"/>
            <a:ext cx="4309499" cy="646199"/>
          </a:xfrm>
          <a:prstGeom prst="rect">
            <a:avLst/>
          </a:prstGeom>
          <a:noFill/>
          <a:ln>
            <a:noFill/>
          </a:ln>
        </p:spPr>
        <p:txBody>
          <a:bodyPr lIns="91425" tIns="45700" rIns="91425" bIns="45700" anchor="t" anchorCtr="0">
            <a:noAutofit/>
          </a:bodyPr>
          <a:lstStyle/>
          <a:p>
            <a:pPr marL="171450" marR="0" lvl="0" indent="-171450" algn="l" rtl="0">
              <a:lnSpc>
                <a:spcPct val="120000"/>
              </a:lnSpc>
              <a:spcBef>
                <a:spcPts val="0"/>
              </a:spcBef>
              <a:spcAft>
                <a:spcPts val="0"/>
              </a:spcAft>
              <a:buSzPct val="100000"/>
              <a:buFont typeface="Arial" charset="0"/>
              <a:buChar char="•"/>
            </a:pPr>
            <a:r>
              <a:rPr lang="en-US" sz="1200" b="1" dirty="0" smtClean="0">
                <a:solidFill>
                  <a:schemeClr val="tx1">
                    <a:lumMod val="65000"/>
                    <a:lumOff val="35000"/>
                  </a:schemeClr>
                </a:solidFill>
                <a:latin typeface="Source Sans Pro Semibold" charset="0"/>
                <a:ea typeface="Source Sans Pro Semibold" charset="0"/>
                <a:cs typeface="Source Sans Pro Semibold" charset="0"/>
                <a:sym typeface="Source Sans Pro"/>
              </a:rPr>
              <a:t>Clusters: </a:t>
            </a:r>
            <a:r>
              <a:rPr lang="en-US" sz="1200" dirty="0" smtClean="0">
                <a:solidFill>
                  <a:schemeClr val="tx1">
                    <a:lumMod val="65000"/>
                    <a:lumOff val="35000"/>
                  </a:schemeClr>
                </a:solidFill>
                <a:latin typeface="Source Sans Pro"/>
                <a:ea typeface="Source Sans Pro"/>
                <a:cs typeface="Source Sans Pro"/>
                <a:sym typeface="Source Sans Pro"/>
              </a:rPr>
              <a:t>Auto-scaled, resilient, multi-tenant</a:t>
            </a:r>
            <a:endParaRPr lang="en-US" sz="1200" dirty="0">
              <a:solidFill>
                <a:schemeClr val="tx1">
                  <a:lumMod val="65000"/>
                  <a:lumOff val="35000"/>
                </a:schemeClr>
              </a:solidFill>
              <a:latin typeface="Source Sans Pro"/>
              <a:ea typeface="Source Sans Pro"/>
              <a:cs typeface="Source Sans Pro"/>
              <a:sym typeface="Source Sans Pro"/>
            </a:endParaRPr>
          </a:p>
          <a:p>
            <a:pPr marL="171450" marR="0" lvl="0" indent="-171450" algn="l" rtl="0">
              <a:lnSpc>
                <a:spcPct val="120000"/>
              </a:lnSpc>
              <a:spcBef>
                <a:spcPts val="0"/>
              </a:spcBef>
              <a:spcAft>
                <a:spcPts val="0"/>
              </a:spcAft>
              <a:buSzPct val="100000"/>
              <a:buFont typeface="Arial" charset="0"/>
              <a:buChar char="•"/>
            </a:pPr>
            <a:r>
              <a:rPr lang="en-US" sz="1200" b="1" dirty="0" smtClean="0">
                <a:solidFill>
                  <a:schemeClr val="tx1">
                    <a:lumMod val="65000"/>
                    <a:lumOff val="35000"/>
                  </a:schemeClr>
                </a:solidFill>
                <a:latin typeface="Source Sans Pro Semibold" charset="0"/>
                <a:ea typeface="Source Sans Pro Semibold" charset="0"/>
                <a:cs typeface="Source Sans Pro Semibold" charset="0"/>
                <a:sym typeface="Source Sans Pro"/>
              </a:rPr>
              <a:t>Data Integration: </a:t>
            </a:r>
            <a:r>
              <a:rPr lang="en-US" sz="1200" dirty="0" smtClean="0">
                <a:solidFill>
                  <a:schemeClr val="tx1">
                    <a:lumMod val="65000"/>
                    <a:lumOff val="35000"/>
                  </a:schemeClr>
                </a:solidFill>
                <a:latin typeface="Source Sans Pro"/>
                <a:ea typeface="Source Sans Pro"/>
                <a:cs typeface="Source Sans Pro"/>
                <a:sym typeface="Source Sans Pro"/>
              </a:rPr>
              <a:t>Universal secure and fast</a:t>
            </a:r>
          </a:p>
          <a:p>
            <a:pPr marL="171450" indent="-171450">
              <a:lnSpc>
                <a:spcPct val="120000"/>
              </a:lnSpc>
              <a:buSzPct val="100000"/>
              <a:buFont typeface="Arial" charset="0"/>
              <a:buChar char="•"/>
            </a:pPr>
            <a:r>
              <a:rPr lang="en-US" sz="1200" b="1" dirty="0" smtClean="0">
                <a:solidFill>
                  <a:schemeClr val="tx1">
                    <a:lumMod val="65000"/>
                    <a:lumOff val="35000"/>
                  </a:schemeClr>
                </a:solidFill>
                <a:latin typeface="Source Sans Pro Semibold" charset="0"/>
                <a:ea typeface="Source Sans Pro Semibold" charset="0"/>
                <a:cs typeface="Source Sans Pro Semibold" charset="0"/>
                <a:sym typeface="Source Sans Pro"/>
              </a:rPr>
              <a:t>Interfaces: </a:t>
            </a:r>
            <a:r>
              <a:rPr lang="en-US" sz="1200" dirty="0">
                <a:solidFill>
                  <a:schemeClr val="tx1">
                    <a:lumMod val="65000"/>
                    <a:lumOff val="35000"/>
                  </a:schemeClr>
                </a:solidFill>
                <a:latin typeface="Source Sans Pro"/>
                <a:ea typeface="Source Sans Pro"/>
                <a:cs typeface="Source Sans Pro"/>
                <a:sym typeface="Source Sans Pro"/>
              </a:rPr>
              <a:t>BI tools &amp; REST API</a:t>
            </a:r>
          </a:p>
          <a:p>
            <a:pPr marL="171450" marR="0" lvl="0" indent="-171450" algn="l" rtl="0">
              <a:lnSpc>
                <a:spcPct val="120000"/>
              </a:lnSpc>
              <a:spcBef>
                <a:spcPts val="0"/>
              </a:spcBef>
              <a:spcAft>
                <a:spcPts val="0"/>
              </a:spcAft>
              <a:buSzPct val="100000"/>
              <a:buFont typeface="Arial" charset="0"/>
              <a:buChar char="•"/>
            </a:pPr>
            <a:endParaRPr lang="en-US" sz="1200" dirty="0">
              <a:solidFill>
                <a:schemeClr val="tx1">
                  <a:lumMod val="65000"/>
                  <a:lumOff val="35000"/>
                </a:schemeClr>
              </a:solidFill>
              <a:latin typeface="Source Sans Pro"/>
              <a:ea typeface="Source Sans Pro"/>
              <a:cs typeface="Source Sans Pro"/>
              <a:sym typeface="Source Sans Pro"/>
            </a:endParaRPr>
          </a:p>
        </p:txBody>
      </p:sp>
      <p:sp>
        <p:nvSpPr>
          <p:cNvPr id="549" name="Shape 549"/>
          <p:cNvSpPr/>
          <p:nvPr/>
        </p:nvSpPr>
        <p:spPr>
          <a:xfrm>
            <a:off x="5995324" y="1565877"/>
            <a:ext cx="2722893" cy="294693"/>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None/>
            </a:pPr>
            <a:endParaRPr sz="1400" b="1" dirty="0">
              <a:solidFill>
                <a:schemeClr val="tx1">
                  <a:lumMod val="65000"/>
                  <a:lumOff val="35000"/>
                </a:schemeClr>
              </a:solidFill>
              <a:latin typeface="Source Sans Pro Semibold" charset="0"/>
              <a:ea typeface="Source Sans Pro Semibold" charset="0"/>
              <a:cs typeface="Source Sans Pro Semibold" charset="0"/>
              <a:sym typeface="Source Sans Pro"/>
            </a:endParaRPr>
          </a:p>
          <a:p>
            <a:pPr marL="0" marR="0" lvl="0" indent="0" algn="ctr" rtl="0">
              <a:spcBef>
                <a:spcPts val="0"/>
              </a:spcBef>
              <a:spcAft>
                <a:spcPts val="0"/>
              </a:spcAft>
              <a:buSzPct val="25000"/>
              <a:buNone/>
            </a:pPr>
            <a:r>
              <a:rPr lang="en-US" sz="1300" b="1" dirty="0" smtClean="0">
                <a:solidFill>
                  <a:schemeClr val="tx1">
                    <a:lumMod val="65000"/>
                    <a:lumOff val="35000"/>
                  </a:schemeClr>
                </a:solidFill>
                <a:latin typeface="Source Sans Pro Semibold" charset="0"/>
                <a:ea typeface="Source Sans Pro Semibold" charset="0"/>
                <a:cs typeface="Source Sans Pro Semibold" charset="0"/>
                <a:sym typeface="Source Sans Pro"/>
              </a:rPr>
              <a:t>Production Jobs</a:t>
            </a:r>
          </a:p>
          <a:p>
            <a:pPr marL="0" marR="0" lvl="0" indent="0" algn="ctr" rtl="0">
              <a:spcBef>
                <a:spcPts val="0"/>
              </a:spcBef>
              <a:spcAft>
                <a:spcPts val="0"/>
              </a:spcAft>
              <a:buNone/>
            </a:pPr>
            <a:endParaRPr sz="1400" b="1" dirty="0">
              <a:solidFill>
                <a:schemeClr val="tx1">
                  <a:lumMod val="65000"/>
                  <a:lumOff val="35000"/>
                </a:schemeClr>
              </a:solidFill>
              <a:latin typeface="Source Sans Pro Semibold" charset="0"/>
              <a:ea typeface="Source Sans Pro Semibold" charset="0"/>
              <a:cs typeface="Source Sans Pro Semibold" charset="0"/>
              <a:sym typeface="Source Sans Pro"/>
            </a:endParaRPr>
          </a:p>
        </p:txBody>
      </p:sp>
      <p:grpSp>
        <p:nvGrpSpPr>
          <p:cNvPr id="12" name="Group 11"/>
          <p:cNvGrpSpPr/>
          <p:nvPr/>
        </p:nvGrpSpPr>
        <p:grpSpPr>
          <a:xfrm>
            <a:off x="3771212" y="1734740"/>
            <a:ext cx="1820521" cy="205942"/>
            <a:chOff x="4097546" y="1881894"/>
            <a:chExt cx="1653207" cy="187015"/>
          </a:xfrm>
        </p:grpSpPr>
        <p:pic>
          <p:nvPicPr>
            <p:cNvPr id="53" name="Picture 5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872313" y="1881894"/>
              <a:ext cx="878440" cy="172962"/>
            </a:xfrm>
            <a:prstGeom prst="rect">
              <a:avLst/>
            </a:prstGeom>
          </p:spPr>
        </p:pic>
        <p:pic>
          <p:nvPicPr>
            <p:cNvPr id="54" name="Picture 5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97546" y="1888620"/>
              <a:ext cx="582704" cy="180289"/>
            </a:xfrm>
            <a:prstGeom prst="rect">
              <a:avLst/>
            </a:prstGeom>
          </p:spPr>
        </p:pic>
      </p:grpSp>
      <p:grpSp>
        <p:nvGrpSpPr>
          <p:cNvPr id="58" name="Group 57"/>
          <p:cNvGrpSpPr/>
          <p:nvPr/>
        </p:nvGrpSpPr>
        <p:grpSpPr>
          <a:xfrm>
            <a:off x="6518717" y="1875289"/>
            <a:ext cx="496436" cy="181132"/>
            <a:chOff x="1108161" y="1254082"/>
            <a:chExt cx="1002194" cy="359565"/>
          </a:xfrm>
        </p:grpSpPr>
        <p:sp>
          <p:nvSpPr>
            <p:cNvPr id="60" name="Rectangle 59"/>
            <p:cNvSpPr/>
            <p:nvPr/>
          </p:nvSpPr>
          <p:spPr>
            <a:xfrm>
              <a:off x="1108161" y="1254082"/>
              <a:ext cx="1002194" cy="359565"/>
            </a:xfrm>
            <a:prstGeom prst="rect">
              <a:avLst/>
            </a:prstGeom>
            <a:solidFill>
              <a:schemeClr val="accent1">
                <a:lumMod val="75000"/>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1108161" y="1613647"/>
              <a:ext cx="1002194" cy="0"/>
            </a:xfrm>
            <a:prstGeom prst="line">
              <a:avLst/>
            </a:prstGeom>
            <a:ln w="34925"/>
            <a:effectLst/>
          </p:spPr>
          <p:style>
            <a:lnRef idx="2">
              <a:schemeClr val="accent1"/>
            </a:lnRef>
            <a:fillRef idx="0">
              <a:schemeClr val="accent1"/>
            </a:fillRef>
            <a:effectRef idx="1">
              <a:schemeClr val="accent1"/>
            </a:effectRef>
            <a:fontRef idx="minor">
              <a:schemeClr val="tx1"/>
            </a:fontRef>
          </p:style>
        </p:cxnSp>
      </p:grpSp>
      <p:sp>
        <p:nvSpPr>
          <p:cNvPr id="84" name="Content Placeholder 2"/>
          <p:cNvSpPr txBox="1">
            <a:spLocks/>
          </p:cNvSpPr>
          <p:nvPr/>
        </p:nvSpPr>
        <p:spPr bwMode="auto">
          <a:xfrm>
            <a:off x="254759" y="696454"/>
            <a:ext cx="3572557" cy="51652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73038" indent="-173038"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1pPr>
            <a:lvl2pPr marL="628650" indent="-171450" algn="l" defTabSz="457200" rtl="0" eaLnBrk="1" fontAlgn="base" hangingPunct="1">
              <a:lnSpc>
                <a:spcPct val="100000"/>
              </a:lnSpc>
              <a:spcBef>
                <a:spcPct val="20000"/>
              </a:spcBef>
              <a:spcAft>
                <a:spcPct val="0"/>
              </a:spcAft>
              <a:buSzPct val="9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2pPr>
            <a:lvl3pPr marL="1089025" indent="-17462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3pPr>
            <a:lvl4pPr marL="1487488" indent="-173038" algn="l" defTabSz="457200" rtl="0" eaLnBrk="1" fontAlgn="base" hangingPunct="1">
              <a:lnSpc>
                <a:spcPct val="100000"/>
              </a:lnSpc>
              <a:spcBef>
                <a:spcPct val="20000"/>
              </a:spcBef>
              <a:spcAft>
                <a:spcPct val="0"/>
              </a:spcAft>
              <a:buSzPct val="9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4pPr>
            <a:lvl5pPr marL="1885950" indent="-174625" algn="l" defTabSz="457200" rtl="0" eaLnBrk="1" fontAlgn="base" hangingPunct="1">
              <a:lnSpc>
                <a:spcPct val="100000"/>
              </a:lnSpc>
              <a:spcBef>
                <a:spcPct val="20000"/>
              </a:spcBef>
              <a:spcAft>
                <a:spcPct val="0"/>
              </a:spcAft>
              <a:buSzPct val="80000"/>
              <a:buFont typeface="Lucida Grande"/>
              <a:buChar char="•"/>
              <a:defRPr sz="14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smtClean="0">
                <a:latin typeface="Newslab Thin" charset="0"/>
                <a:ea typeface="Newslab Thin" charset="0"/>
                <a:cs typeface="Newslab Thin" charset="0"/>
              </a:rPr>
              <a:t>Powered by Apache Spark</a:t>
            </a:r>
            <a:endParaRPr lang="en-US" sz="1800" dirty="0">
              <a:latin typeface="Newslab Thin" charset="0"/>
              <a:ea typeface="Newslab Thin" charset="0"/>
              <a:cs typeface="Newslab Thin" charset="0"/>
            </a:endParaRPr>
          </a:p>
        </p:txBody>
      </p:sp>
      <p:grpSp>
        <p:nvGrpSpPr>
          <p:cNvPr id="66" name="Group 65"/>
          <p:cNvGrpSpPr/>
          <p:nvPr/>
        </p:nvGrpSpPr>
        <p:grpSpPr>
          <a:xfrm>
            <a:off x="7086928" y="1875289"/>
            <a:ext cx="496436" cy="181132"/>
            <a:chOff x="1108161" y="1254082"/>
            <a:chExt cx="1002194" cy="359565"/>
          </a:xfrm>
        </p:grpSpPr>
        <p:sp>
          <p:nvSpPr>
            <p:cNvPr id="67" name="Rectangle 66"/>
            <p:cNvSpPr/>
            <p:nvPr/>
          </p:nvSpPr>
          <p:spPr>
            <a:xfrm>
              <a:off x="1108161" y="1254082"/>
              <a:ext cx="1002194" cy="359565"/>
            </a:xfrm>
            <a:prstGeom prst="rect">
              <a:avLst/>
            </a:prstGeom>
            <a:solidFill>
              <a:schemeClr val="accent1">
                <a:lumMod val="75000"/>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1108161" y="1613647"/>
              <a:ext cx="1002194" cy="0"/>
            </a:xfrm>
            <a:prstGeom prst="line">
              <a:avLst/>
            </a:prstGeom>
            <a:ln w="34925"/>
            <a:effectLst/>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7655139" y="1875289"/>
            <a:ext cx="496436" cy="181132"/>
            <a:chOff x="1108161" y="1254082"/>
            <a:chExt cx="1002194" cy="359565"/>
          </a:xfrm>
        </p:grpSpPr>
        <p:sp>
          <p:nvSpPr>
            <p:cNvPr id="70" name="Rectangle 69"/>
            <p:cNvSpPr/>
            <p:nvPr/>
          </p:nvSpPr>
          <p:spPr>
            <a:xfrm>
              <a:off x="1108161" y="1254082"/>
              <a:ext cx="1002194" cy="359565"/>
            </a:xfrm>
            <a:prstGeom prst="rect">
              <a:avLst/>
            </a:prstGeom>
            <a:solidFill>
              <a:schemeClr val="accent1">
                <a:lumMod val="75000"/>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p:cNvCxnSpPr/>
            <p:nvPr/>
          </p:nvCxnSpPr>
          <p:spPr>
            <a:xfrm>
              <a:off x="1108161" y="1613647"/>
              <a:ext cx="1002194" cy="0"/>
            </a:xfrm>
            <a:prstGeom prst="line">
              <a:avLst/>
            </a:prstGeom>
            <a:ln w="34925"/>
            <a:effectLst/>
          </p:spPr>
          <p:style>
            <a:lnRef idx="2">
              <a:schemeClr val="accent1"/>
            </a:lnRef>
            <a:fillRef idx="0">
              <a:schemeClr val="accent1"/>
            </a:fillRef>
            <a:effectRef idx="1">
              <a:schemeClr val="accent1"/>
            </a:effectRef>
            <a:fontRef idx="minor">
              <a:schemeClr val="tx1"/>
            </a:fontRef>
          </p:style>
        </p:cxnSp>
      </p:grpSp>
      <p:pic>
        <p:nvPicPr>
          <p:cNvPr id="72" name="Picture 7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168303" y="2837548"/>
            <a:ext cx="1964764" cy="334010"/>
          </a:xfrm>
          <a:prstGeom prst="rect">
            <a:avLst/>
          </a:prstGeom>
        </p:spPr>
      </p:pic>
      <p:pic>
        <p:nvPicPr>
          <p:cNvPr id="73" name="Picture 7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660952" y="2881240"/>
            <a:ext cx="942433" cy="491949"/>
          </a:xfrm>
          <a:prstGeom prst="rect">
            <a:avLst/>
          </a:prstGeom>
        </p:spPr>
      </p:pic>
      <p:sp>
        <p:nvSpPr>
          <p:cNvPr id="74" name="TextBox 73"/>
          <p:cNvSpPr txBox="1"/>
          <p:nvPr/>
        </p:nvSpPr>
        <p:spPr>
          <a:xfrm>
            <a:off x="2800901" y="2877107"/>
            <a:ext cx="252586" cy="523220"/>
          </a:xfrm>
          <a:prstGeom prst="rect">
            <a:avLst/>
          </a:prstGeom>
          <a:noFill/>
        </p:spPr>
        <p:txBody>
          <a:bodyPr wrap="square" rtlCol="0">
            <a:spAutoFit/>
          </a:bodyPr>
          <a:lstStyle/>
          <a:p>
            <a:pPr algn="ctr"/>
            <a:r>
              <a:rPr lang="en-US" sz="2800" dirty="0" smtClean="0">
                <a:solidFill>
                  <a:schemeClr val="tx1">
                    <a:lumMod val="65000"/>
                    <a:lumOff val="35000"/>
                  </a:schemeClr>
                </a:solidFill>
                <a:latin typeface="Source Sans Pro Light" charset="0"/>
                <a:ea typeface="Source Sans Pro Light" charset="0"/>
                <a:cs typeface="Source Sans Pro Light" charset="0"/>
              </a:rPr>
              <a:t>+</a:t>
            </a:r>
            <a:endParaRPr lang="en-US" sz="2800" dirty="0">
              <a:solidFill>
                <a:schemeClr val="tx1">
                  <a:lumMod val="65000"/>
                  <a:lumOff val="35000"/>
                </a:schemeClr>
              </a:solidFill>
              <a:latin typeface="Source Sans Pro Light" charset="0"/>
              <a:ea typeface="Source Sans Pro Light" charset="0"/>
              <a:cs typeface="Source Sans Pro Light" charset="0"/>
            </a:endParaRPr>
          </a:p>
        </p:txBody>
      </p:sp>
      <p:sp>
        <p:nvSpPr>
          <p:cNvPr id="75" name="Shape 536"/>
          <p:cNvSpPr txBox="1"/>
          <p:nvPr/>
        </p:nvSpPr>
        <p:spPr>
          <a:xfrm>
            <a:off x="2965066" y="3171880"/>
            <a:ext cx="2485217" cy="23162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b="1" dirty="0" smtClean="0">
                <a:solidFill>
                  <a:schemeClr val="tx1">
                    <a:lumMod val="65000"/>
                    <a:lumOff val="35000"/>
                  </a:schemeClr>
                </a:solidFill>
                <a:latin typeface="Source Sans Pro Semibold" charset="0"/>
                <a:ea typeface="Source Sans Pro Semibold" charset="0"/>
                <a:cs typeface="Source Sans Pro Semibold" charset="0"/>
                <a:sym typeface="Source Sans Pro"/>
              </a:rPr>
              <a:t>Managed Services</a:t>
            </a:r>
            <a:endParaRPr lang="en-US" b="1" dirty="0">
              <a:solidFill>
                <a:schemeClr val="tx1">
                  <a:lumMod val="65000"/>
                  <a:lumOff val="35000"/>
                </a:schemeClr>
              </a:solidFill>
              <a:latin typeface="Source Sans Pro Semibold" charset="0"/>
              <a:ea typeface="Source Sans Pro Semibold" charset="0"/>
              <a:cs typeface="Source Sans Pro Semibold" charset="0"/>
              <a:sym typeface="Source Sans Pro"/>
            </a:endParaRPr>
          </a:p>
        </p:txBody>
      </p:sp>
      <p:sp>
        <p:nvSpPr>
          <p:cNvPr id="76" name="Shape 518"/>
          <p:cNvSpPr/>
          <p:nvPr/>
        </p:nvSpPr>
        <p:spPr>
          <a:xfrm>
            <a:off x="332580" y="3632693"/>
            <a:ext cx="8496639" cy="330372"/>
          </a:xfrm>
          <a:prstGeom prst="rect">
            <a:avLst/>
          </a:prstGeom>
          <a:solidFill>
            <a:srgbClr val="9D3772"/>
          </a:solidFill>
          <a:ln>
            <a:noFill/>
          </a:ln>
        </p:spPr>
        <p:txBody>
          <a:bodyPr lIns="91425" tIns="45700" rIns="91425" bIns="45700" anchor="ctr" anchorCtr="0">
            <a:noAutofit/>
          </a:bodyPr>
          <a:lstStyle/>
          <a:p>
            <a:pPr lvl="0" algn="ctr">
              <a:buSzPct val="25000"/>
            </a:pPr>
            <a:endParaRPr lang="en-US" sz="1400" b="0" i="0" u="none" strike="noStrike" cap="none" dirty="0">
              <a:solidFill>
                <a:schemeClr val="lt1"/>
              </a:solidFill>
              <a:latin typeface="Source Sans Pro"/>
              <a:ea typeface="Source Sans Pro"/>
              <a:cs typeface="Source Sans Pro"/>
              <a:sym typeface="Source Sans Pro"/>
            </a:endParaRPr>
          </a:p>
        </p:txBody>
      </p:sp>
      <p:sp>
        <p:nvSpPr>
          <p:cNvPr id="77" name="Shape 519"/>
          <p:cNvSpPr txBox="1"/>
          <p:nvPr/>
        </p:nvSpPr>
        <p:spPr>
          <a:xfrm>
            <a:off x="772048" y="3594508"/>
            <a:ext cx="7978184" cy="55904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b="1" dirty="0" smtClean="0">
                <a:solidFill>
                  <a:schemeClr val="lt1"/>
                </a:solidFill>
                <a:latin typeface="Source Sans Pro Semibold" charset="0"/>
                <a:ea typeface="Source Sans Pro Semibold" charset="0"/>
                <a:cs typeface="Source Sans Pro Semibold" charset="0"/>
                <a:sym typeface="Source Sans Pro"/>
              </a:rPr>
              <a:t>Your Storage</a:t>
            </a:r>
            <a:endParaRPr lang="en-US" sz="1800" b="1" u="none" strike="noStrike" cap="none" dirty="0">
              <a:solidFill>
                <a:schemeClr val="lt1"/>
              </a:solidFill>
              <a:latin typeface="Source Sans Pro Semibold" charset="0"/>
              <a:ea typeface="Source Sans Pro Semibold" charset="0"/>
              <a:cs typeface="Source Sans Pro Semibold" charset="0"/>
              <a:sym typeface="Source Sans Pro"/>
            </a:endParaRPr>
          </a:p>
        </p:txBody>
      </p:sp>
      <p:sp>
        <p:nvSpPr>
          <p:cNvPr id="17" name="TextBox 16"/>
          <p:cNvSpPr txBox="1"/>
          <p:nvPr/>
        </p:nvSpPr>
        <p:spPr>
          <a:xfrm>
            <a:off x="1502042" y="4635168"/>
            <a:ext cx="3698240" cy="557076"/>
          </a:xfrm>
          <a:prstGeom prst="rect">
            <a:avLst/>
          </a:prstGeom>
          <a:noFill/>
        </p:spPr>
        <p:txBody>
          <a:bodyPr wrap="square" rtlCol="0">
            <a:spAutoFit/>
          </a:bodyPr>
          <a:lstStyle/>
          <a:p>
            <a:pPr lvl="0" algn="ctr">
              <a:lnSpc>
                <a:spcPct val="90000"/>
              </a:lnSpc>
              <a:buSzPct val="25000"/>
            </a:pPr>
            <a:r>
              <a:rPr lang="en-US" sz="1800" b="1" dirty="0">
                <a:solidFill>
                  <a:schemeClr val="tx1">
                    <a:lumMod val="65000"/>
                    <a:lumOff val="35000"/>
                  </a:schemeClr>
                </a:solidFill>
                <a:latin typeface="Source Sans Pro Semibold" charset="0"/>
                <a:ea typeface="Source Sans Pro Semibold" charset="0"/>
                <a:cs typeface="Source Sans Pro Semibold" charset="0"/>
                <a:sym typeface="Source Sans Pro"/>
              </a:rPr>
              <a:t>Enterprise Security</a:t>
            </a:r>
          </a:p>
          <a:p>
            <a:endParaRPr lang="en-US" dirty="0">
              <a:solidFill>
                <a:schemeClr val="tx1">
                  <a:lumMod val="65000"/>
                  <a:lumOff val="35000"/>
                </a:schemeClr>
              </a:solidFill>
            </a:endParaRPr>
          </a:p>
        </p:txBody>
      </p:sp>
      <p:sp>
        <p:nvSpPr>
          <p:cNvPr id="18" name="Rectangle 17"/>
          <p:cNvSpPr/>
          <p:nvPr/>
        </p:nvSpPr>
        <p:spPr>
          <a:xfrm>
            <a:off x="4327105" y="4674364"/>
            <a:ext cx="2906565" cy="286232"/>
          </a:xfrm>
          <a:prstGeom prst="rect">
            <a:avLst/>
          </a:prstGeom>
        </p:spPr>
        <p:txBody>
          <a:bodyPr wrap="none">
            <a:spAutoFit/>
          </a:bodyPr>
          <a:lstStyle/>
          <a:p>
            <a:pPr lvl="0" algn="ctr">
              <a:lnSpc>
                <a:spcPct val="90000"/>
              </a:lnSpc>
              <a:buSzPct val="25000"/>
            </a:pPr>
            <a:r>
              <a:rPr lang="en-US" dirty="0">
                <a:solidFill>
                  <a:schemeClr val="tx1">
                    <a:lumMod val="65000"/>
                    <a:lumOff val="35000"/>
                  </a:schemeClr>
                </a:solidFill>
                <a:latin typeface="Source Sans Pro"/>
                <a:ea typeface="Source Sans Pro"/>
                <a:cs typeface="Source Sans Pro"/>
                <a:sym typeface="Source Sans Pro"/>
              </a:rPr>
              <a:t>Access Control, Auditing, Encryption</a:t>
            </a:r>
          </a:p>
        </p:txBody>
      </p:sp>
    </p:spTree>
    <p:extLst>
      <p:ext uri="{BB962C8B-B14F-4D97-AF65-F5344CB8AC3E}">
        <p14:creationId xmlns:p14="http://schemas.microsoft.com/office/powerpoint/2010/main" val="134565383"/>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Today’s Data Reality</a:t>
            </a:r>
            <a:endParaRPr lang="en-US" sz="4800" dirty="0"/>
          </a:p>
        </p:txBody>
      </p:sp>
      <p:sp>
        <p:nvSpPr>
          <p:cNvPr id="4" name="Slide Number Placeholder 3"/>
          <p:cNvSpPr>
            <a:spLocks noGrp="1"/>
          </p:cNvSpPr>
          <p:nvPr>
            <p:ph type="sldNum" sz="quarter"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rgbClr val="5F5F5F"/>
                </a:solidFill>
                <a:latin typeface="Source Sans Pro"/>
                <a:ea typeface="Source Sans Pro"/>
                <a:cs typeface="Source Sans Pro"/>
                <a:sym typeface="Source Sans Pro"/>
              </a:rPr>
              <a:t>18</a:t>
            </a:fld>
            <a:endParaRPr lang="en-US" sz="1200" b="0" i="0" u="none" strike="noStrike" cap="none">
              <a:solidFill>
                <a:srgbClr val="5F5F5F"/>
              </a:solidFill>
              <a:latin typeface="Source Sans Pro"/>
              <a:ea typeface="Source Sans Pro"/>
              <a:cs typeface="Source Sans Pro"/>
              <a:sym typeface="Source Sans Pro"/>
            </a:endParaRPr>
          </a:p>
        </p:txBody>
      </p:sp>
      <p:grpSp>
        <p:nvGrpSpPr>
          <p:cNvPr id="55" name="Group 54"/>
          <p:cNvGrpSpPr/>
          <p:nvPr/>
        </p:nvGrpSpPr>
        <p:grpSpPr>
          <a:xfrm>
            <a:off x="0" y="4026979"/>
            <a:ext cx="9144000" cy="431935"/>
            <a:chOff x="0" y="3191048"/>
            <a:chExt cx="9144000" cy="431935"/>
          </a:xfrm>
        </p:grpSpPr>
        <p:sp>
          <p:nvSpPr>
            <p:cNvPr id="27" name="Rectangle 26"/>
            <p:cNvSpPr/>
            <p:nvPr/>
          </p:nvSpPr>
          <p:spPr>
            <a:xfrm>
              <a:off x="0" y="3191048"/>
              <a:ext cx="9144000" cy="431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lumMod val="85000"/>
                      <a:lumOff val="15000"/>
                    </a:schemeClr>
                  </a:solidFill>
                  <a:latin typeface="Source Sans Pro Semibold" charset="0"/>
                  <a:ea typeface="Source Sans Pro Semibold" charset="0"/>
                  <a:cs typeface="Source Sans Pro Semibold" charset="0"/>
                </a:rPr>
                <a:t>Siloed</a:t>
              </a:r>
              <a:r>
                <a:rPr lang="en-US" sz="2000" b="1" dirty="0" smtClean="0">
                  <a:solidFill>
                    <a:schemeClr val="tx1">
                      <a:lumMod val="85000"/>
                      <a:lumOff val="15000"/>
                    </a:schemeClr>
                  </a:solidFill>
                  <a:latin typeface="Source Sans Pro Semibold" charset="0"/>
                  <a:ea typeface="Source Sans Pro Semibold" charset="0"/>
                  <a:cs typeface="Source Sans Pro Semibold" charset="0"/>
                </a:rPr>
                <a:t>, Unstructured, Fast-Growing Data</a:t>
              </a:r>
              <a:endParaRPr lang="en-US" sz="400" b="1" dirty="0">
                <a:solidFill>
                  <a:schemeClr val="tx1">
                    <a:lumMod val="85000"/>
                    <a:lumOff val="15000"/>
                  </a:schemeClr>
                </a:solidFill>
                <a:latin typeface="Source Sans Pro Semibold" charset="0"/>
                <a:ea typeface="Source Sans Pro Semibold" charset="0"/>
                <a:cs typeface="Source Sans Pro Semibold" charset="0"/>
              </a:endParaRPr>
            </a:p>
          </p:txBody>
        </p:sp>
        <p:cxnSp>
          <p:nvCxnSpPr>
            <p:cNvPr id="52" name="Straight Connector 51"/>
            <p:cNvCxnSpPr/>
            <p:nvPr/>
          </p:nvCxnSpPr>
          <p:spPr>
            <a:xfrm>
              <a:off x="2359152" y="3581724"/>
              <a:ext cx="4413252"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3104745" y="1510743"/>
            <a:ext cx="2660953" cy="2148108"/>
            <a:chOff x="3104745" y="1510743"/>
            <a:chExt cx="2660953" cy="2148108"/>
          </a:xfrm>
        </p:grpSpPr>
        <p:sp>
          <p:nvSpPr>
            <p:cNvPr id="45" name="Shape 444"/>
            <p:cNvSpPr txBox="1"/>
            <p:nvPr/>
          </p:nvSpPr>
          <p:spPr>
            <a:xfrm>
              <a:off x="3104745" y="3034597"/>
              <a:ext cx="2660953" cy="624254"/>
            </a:xfrm>
            <a:prstGeom prst="rect">
              <a:avLst/>
            </a:prstGeom>
            <a:noFill/>
            <a:ln>
              <a:noFill/>
            </a:ln>
          </p:spPr>
          <p:txBody>
            <a:bodyPr lIns="91425" tIns="45700" rIns="91425" bIns="45700" anchor="t" anchorCtr="0">
              <a:noAutofit/>
            </a:bodyPr>
            <a:lstStyle/>
            <a:p>
              <a:pPr marL="0" indent="0" algn="ctr">
                <a:buClr>
                  <a:srgbClr val="0E515A"/>
                </a:buClr>
                <a:buSzPct val="25000"/>
              </a:pPr>
              <a:r>
                <a:rPr lang="en-US" sz="1800" b="1" dirty="0">
                  <a:solidFill>
                    <a:schemeClr val="tx1">
                      <a:lumMod val="85000"/>
                      <a:lumOff val="15000"/>
                    </a:schemeClr>
                  </a:solidFill>
                  <a:latin typeface="Source Sans Pro Semibold" charset="0"/>
                  <a:ea typeface="Source Sans Pro Semibold" charset="0"/>
                  <a:cs typeface="Source Sans Pro Semibold" charset="0"/>
                  <a:sym typeface="Source Sans Pro"/>
                </a:rPr>
                <a:t>Data Warehouses</a:t>
              </a:r>
            </a:p>
          </p:txBody>
        </p:sp>
        <p:sp>
          <p:nvSpPr>
            <p:cNvPr id="63" name="Can 62"/>
            <p:cNvSpPr/>
            <p:nvPr/>
          </p:nvSpPr>
          <p:spPr>
            <a:xfrm>
              <a:off x="3462043" y="1510743"/>
              <a:ext cx="1933055" cy="1443897"/>
            </a:xfrm>
            <a:prstGeom prst="can">
              <a:avLst/>
            </a:prstGeom>
            <a:ln w="19050">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4" name="Picture 6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2571" y="2056036"/>
              <a:ext cx="1063410" cy="253255"/>
            </a:xfrm>
            <a:prstGeom prst="rect">
              <a:avLst/>
            </a:prstGeom>
          </p:spPr>
        </p:pic>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7222" y="2375286"/>
              <a:ext cx="991238" cy="306472"/>
            </a:xfrm>
            <a:prstGeom prst="rect">
              <a:avLst/>
            </a:prstGeom>
          </p:spPr>
        </p:pic>
      </p:grpSp>
      <p:grpSp>
        <p:nvGrpSpPr>
          <p:cNvPr id="78" name="Group 77"/>
          <p:cNvGrpSpPr/>
          <p:nvPr/>
        </p:nvGrpSpPr>
        <p:grpSpPr>
          <a:xfrm>
            <a:off x="5728479" y="1505489"/>
            <a:ext cx="2934335" cy="2539699"/>
            <a:chOff x="5728479" y="1505489"/>
            <a:chExt cx="2934335" cy="2539699"/>
          </a:xfrm>
        </p:grpSpPr>
        <p:sp>
          <p:nvSpPr>
            <p:cNvPr id="34" name="Shape 435"/>
            <p:cNvSpPr txBox="1"/>
            <p:nvPr/>
          </p:nvSpPr>
          <p:spPr>
            <a:xfrm>
              <a:off x="5728479" y="3034597"/>
              <a:ext cx="2934335" cy="1010591"/>
            </a:xfrm>
            <a:prstGeom prst="rect">
              <a:avLst/>
            </a:prstGeom>
            <a:noFill/>
            <a:ln>
              <a:noFill/>
            </a:ln>
          </p:spPr>
          <p:txBody>
            <a:bodyPr lIns="91425" tIns="45700" rIns="91425" bIns="45700" anchor="t" anchorCtr="0">
              <a:noAutofit/>
            </a:bodyPr>
            <a:lstStyle/>
            <a:p>
              <a:pPr lvl="0" algn="ctr">
                <a:buClr>
                  <a:srgbClr val="0E515A"/>
                </a:buClr>
                <a:buSzPct val="25000"/>
              </a:pPr>
              <a:r>
                <a:rPr lang="en-US" sz="1800" b="1" dirty="0">
                  <a:solidFill>
                    <a:schemeClr val="tx1">
                      <a:lumMod val="85000"/>
                      <a:lumOff val="15000"/>
                    </a:schemeClr>
                  </a:solidFill>
                  <a:latin typeface="Source Sans Pro Semibold" charset="0"/>
                  <a:ea typeface="Source Sans Pro Semibold" charset="0"/>
                  <a:cs typeface="Source Sans Pro Semibold" charset="0"/>
                  <a:sym typeface="Source Sans Pro"/>
                </a:rPr>
                <a:t>Hadoop </a:t>
              </a:r>
              <a:r>
                <a:rPr lang="en-US" sz="1800" b="1" dirty="0" smtClean="0">
                  <a:solidFill>
                    <a:schemeClr val="tx1">
                      <a:lumMod val="85000"/>
                      <a:lumOff val="15000"/>
                    </a:schemeClr>
                  </a:solidFill>
                  <a:latin typeface="Source Sans Pro Semibold" charset="0"/>
                  <a:ea typeface="Source Sans Pro Semibold" charset="0"/>
                  <a:cs typeface="Source Sans Pro Semibold" charset="0"/>
                  <a:sym typeface="Source Sans Pro"/>
                </a:rPr>
                <a:t>/ Data </a:t>
              </a:r>
              <a:r>
                <a:rPr lang="en-US" sz="1800" b="1" dirty="0">
                  <a:solidFill>
                    <a:schemeClr val="tx1">
                      <a:lumMod val="85000"/>
                      <a:lumOff val="15000"/>
                    </a:schemeClr>
                  </a:solidFill>
                  <a:latin typeface="Source Sans Pro Semibold" charset="0"/>
                  <a:ea typeface="Source Sans Pro Semibold" charset="0"/>
                  <a:cs typeface="Source Sans Pro Semibold" charset="0"/>
                  <a:sym typeface="Source Sans Pro"/>
                </a:rPr>
                <a:t>Lakes</a:t>
              </a:r>
            </a:p>
          </p:txBody>
        </p:sp>
        <p:grpSp>
          <p:nvGrpSpPr>
            <p:cNvPr id="66" name="Group 65"/>
            <p:cNvGrpSpPr/>
            <p:nvPr/>
          </p:nvGrpSpPr>
          <p:grpSpPr>
            <a:xfrm>
              <a:off x="6185057" y="1505489"/>
              <a:ext cx="1933055" cy="1443897"/>
              <a:chOff x="6036598" y="3044142"/>
              <a:chExt cx="1368691" cy="1022345"/>
            </a:xfrm>
          </p:grpSpPr>
          <p:sp>
            <p:nvSpPr>
              <p:cNvPr id="67" name="Can 66"/>
              <p:cNvSpPr/>
              <p:nvPr/>
            </p:nvSpPr>
            <p:spPr>
              <a:xfrm>
                <a:off x="6036598" y="3044142"/>
                <a:ext cx="1368691" cy="1022345"/>
              </a:xfrm>
              <a:prstGeom prst="can">
                <a:avLst/>
              </a:prstGeom>
              <a:ln w="19050">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8" name="Picture 6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74814" y="3364520"/>
                <a:ext cx="619612" cy="305336"/>
              </a:xfrm>
              <a:prstGeom prst="rect">
                <a:avLst/>
              </a:prstGeom>
            </p:spPr>
          </p:pic>
          <p:pic>
            <p:nvPicPr>
              <p:cNvPr id="69" name="Picture 6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91602" y="3483567"/>
                <a:ext cx="513283" cy="149653"/>
              </a:xfrm>
              <a:prstGeom prst="rect">
                <a:avLst/>
              </a:prstGeom>
            </p:spPr>
          </p:pic>
          <p:pic>
            <p:nvPicPr>
              <p:cNvPr id="70" name="Picture 6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82612" y="3732961"/>
                <a:ext cx="566819" cy="121119"/>
              </a:xfrm>
              <a:prstGeom prst="rect">
                <a:avLst/>
              </a:prstGeom>
            </p:spPr>
          </p:pic>
          <p:pic>
            <p:nvPicPr>
              <p:cNvPr id="71" name="Picture 7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85979" y="3731013"/>
                <a:ext cx="548135" cy="119392"/>
              </a:xfrm>
              <a:prstGeom prst="rect">
                <a:avLst/>
              </a:prstGeom>
            </p:spPr>
          </p:pic>
        </p:grpSp>
      </p:grpSp>
      <p:grpSp>
        <p:nvGrpSpPr>
          <p:cNvPr id="79" name="Group 78"/>
          <p:cNvGrpSpPr/>
          <p:nvPr/>
        </p:nvGrpSpPr>
        <p:grpSpPr>
          <a:xfrm>
            <a:off x="639072" y="1510743"/>
            <a:ext cx="2502891" cy="2188837"/>
            <a:chOff x="639072" y="1510743"/>
            <a:chExt cx="2502891" cy="2188837"/>
          </a:xfrm>
        </p:grpSpPr>
        <p:sp>
          <p:nvSpPr>
            <p:cNvPr id="40" name="Shape 440"/>
            <p:cNvSpPr txBox="1"/>
            <p:nvPr/>
          </p:nvSpPr>
          <p:spPr>
            <a:xfrm>
              <a:off x="639072" y="3034597"/>
              <a:ext cx="2502891" cy="664983"/>
            </a:xfrm>
            <a:prstGeom prst="rect">
              <a:avLst/>
            </a:prstGeom>
            <a:noFill/>
            <a:ln>
              <a:noFill/>
            </a:ln>
          </p:spPr>
          <p:txBody>
            <a:bodyPr lIns="91425" tIns="45700" rIns="91425" bIns="45700" anchor="t" anchorCtr="0">
              <a:noAutofit/>
            </a:bodyPr>
            <a:lstStyle/>
            <a:p>
              <a:pPr lvl="0" algn="ctr">
                <a:buClr>
                  <a:srgbClr val="0E515A"/>
                </a:buClr>
                <a:buSzPct val="25000"/>
              </a:pPr>
              <a:r>
                <a:rPr lang="en-US" sz="1800" b="1" dirty="0">
                  <a:solidFill>
                    <a:schemeClr val="tx1">
                      <a:lumMod val="85000"/>
                      <a:lumOff val="15000"/>
                    </a:schemeClr>
                  </a:solidFill>
                  <a:latin typeface="Source Sans Pro Semibold" charset="0"/>
                  <a:ea typeface="Source Sans Pro Semibold" charset="0"/>
                  <a:cs typeface="Source Sans Pro Semibold" charset="0"/>
                  <a:sym typeface="Source Sans Pro"/>
                </a:rPr>
                <a:t>Cloud </a:t>
              </a:r>
              <a:r>
                <a:rPr lang="en-US" sz="1800" b="1" dirty="0" smtClean="0">
                  <a:solidFill>
                    <a:schemeClr val="tx1">
                      <a:lumMod val="85000"/>
                      <a:lumOff val="15000"/>
                    </a:schemeClr>
                  </a:solidFill>
                  <a:latin typeface="Source Sans Pro Semibold" charset="0"/>
                  <a:ea typeface="Source Sans Pro Semibold" charset="0"/>
                  <a:cs typeface="Source Sans Pro Semibold" charset="0"/>
                  <a:sym typeface="Source Sans Pro"/>
                </a:rPr>
                <a:t>Storage</a:t>
              </a:r>
              <a:endParaRPr lang="en-US" sz="1800" b="1" dirty="0">
                <a:solidFill>
                  <a:schemeClr val="tx1">
                    <a:lumMod val="85000"/>
                    <a:lumOff val="15000"/>
                  </a:schemeClr>
                </a:solidFill>
                <a:latin typeface="Source Sans Pro Semibold" charset="0"/>
                <a:ea typeface="Source Sans Pro Semibold" charset="0"/>
                <a:cs typeface="Source Sans Pro Semibold" charset="0"/>
                <a:sym typeface="Source Sans Pro"/>
              </a:endParaRPr>
            </a:p>
          </p:txBody>
        </p:sp>
        <p:grpSp>
          <p:nvGrpSpPr>
            <p:cNvPr id="72" name="Group 71"/>
            <p:cNvGrpSpPr/>
            <p:nvPr/>
          </p:nvGrpSpPr>
          <p:grpSpPr>
            <a:xfrm>
              <a:off x="916402" y="1510743"/>
              <a:ext cx="1933055" cy="1443897"/>
              <a:chOff x="1508470" y="3028130"/>
              <a:chExt cx="1368691" cy="1022345"/>
            </a:xfrm>
          </p:grpSpPr>
          <p:sp>
            <p:nvSpPr>
              <p:cNvPr id="73" name="Can 72"/>
              <p:cNvSpPr/>
              <p:nvPr/>
            </p:nvSpPr>
            <p:spPr>
              <a:xfrm>
                <a:off x="1508470" y="3028130"/>
                <a:ext cx="1368691" cy="1022345"/>
              </a:xfrm>
              <a:prstGeom prst="can">
                <a:avLst/>
              </a:prstGeom>
              <a:ln w="19050">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4" name="Picture 7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50834" y="3391080"/>
                <a:ext cx="780831" cy="274851"/>
              </a:xfrm>
              <a:prstGeom prst="rect">
                <a:avLst/>
              </a:prstGeom>
            </p:spPr>
          </p:pic>
          <p:pic>
            <p:nvPicPr>
              <p:cNvPr id="75" name="Picture 7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94392" y="3403153"/>
                <a:ext cx="309301" cy="272545"/>
              </a:xfrm>
              <a:prstGeom prst="rect">
                <a:avLst/>
              </a:prstGeom>
            </p:spPr>
          </p:pic>
          <p:pic>
            <p:nvPicPr>
              <p:cNvPr id="76" name="Picture 7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22870" y="3747003"/>
                <a:ext cx="1035031" cy="150742"/>
              </a:xfrm>
              <a:prstGeom prst="rect">
                <a:avLst/>
              </a:prstGeom>
            </p:spPr>
          </p:pic>
        </p:grpSp>
      </p:grpSp>
    </p:spTree>
    <p:extLst>
      <p:ext uri="{BB962C8B-B14F-4D97-AF65-F5344CB8AC3E}">
        <p14:creationId xmlns:p14="http://schemas.microsoft.com/office/powerpoint/2010/main" val="113129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54760" y="206375"/>
            <a:ext cx="8672424" cy="679745"/>
          </a:xfrm>
        </p:spPr>
        <p:txBody>
          <a:bodyPr>
            <a:noAutofit/>
          </a:bodyPr>
          <a:lstStyle/>
          <a:p>
            <a:r>
              <a:rPr lang="en-US" sz="3800" dirty="0" err="1" smtClean="0"/>
              <a:t>Databricks</a:t>
            </a:r>
            <a:r>
              <a:rPr lang="en-US" sz="3800" dirty="0"/>
              <a:t> </a:t>
            </a:r>
            <a:r>
              <a:rPr lang="en-US" sz="3800" dirty="0" smtClean="0"/>
              <a:t>Just-in-Time Data Platform </a:t>
            </a:r>
            <a:endParaRPr lang="en-US" sz="3800" dirty="0"/>
          </a:p>
        </p:txBody>
      </p:sp>
      <p:sp>
        <p:nvSpPr>
          <p:cNvPr id="12" name="Content Placeholder 2"/>
          <p:cNvSpPr txBox="1">
            <a:spLocks/>
          </p:cNvSpPr>
          <p:nvPr/>
        </p:nvSpPr>
        <p:spPr bwMode="auto">
          <a:xfrm>
            <a:off x="254760" y="747255"/>
            <a:ext cx="3503302" cy="50651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73038" indent="-173038"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1pPr>
            <a:lvl2pPr marL="628650" indent="-171450" algn="l" defTabSz="457200" rtl="0" eaLnBrk="1" fontAlgn="base" hangingPunct="1">
              <a:lnSpc>
                <a:spcPct val="100000"/>
              </a:lnSpc>
              <a:spcBef>
                <a:spcPct val="20000"/>
              </a:spcBef>
              <a:spcAft>
                <a:spcPct val="0"/>
              </a:spcAft>
              <a:buSzPct val="9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2pPr>
            <a:lvl3pPr marL="1089025" indent="-17462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3pPr>
            <a:lvl4pPr marL="1487488" indent="-173038" algn="l" defTabSz="457200" rtl="0" eaLnBrk="1" fontAlgn="base" hangingPunct="1">
              <a:lnSpc>
                <a:spcPct val="100000"/>
              </a:lnSpc>
              <a:spcBef>
                <a:spcPct val="20000"/>
              </a:spcBef>
              <a:spcAft>
                <a:spcPct val="0"/>
              </a:spcAft>
              <a:buSzPct val="9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4pPr>
            <a:lvl5pPr marL="1885950" indent="-174625" algn="l" defTabSz="457200" rtl="0" eaLnBrk="1" fontAlgn="base" hangingPunct="1">
              <a:lnSpc>
                <a:spcPct val="100000"/>
              </a:lnSpc>
              <a:spcBef>
                <a:spcPct val="20000"/>
              </a:spcBef>
              <a:spcAft>
                <a:spcPct val="0"/>
              </a:spcAft>
              <a:buSzPct val="80000"/>
              <a:buFont typeface="Lucida Grande"/>
              <a:buChar char="•"/>
              <a:defRPr sz="14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latin typeface="Newslab Thin" charset="0"/>
                <a:ea typeface="Newslab Thin" charset="0"/>
                <a:cs typeface="Newslab Thin" charset="0"/>
              </a:rPr>
              <a:t>Powered by Apache </a:t>
            </a:r>
            <a:r>
              <a:rPr lang="en-US" sz="1200" dirty="0" smtClean="0">
                <a:latin typeface="Newslab Thin" charset="0"/>
                <a:ea typeface="Newslab Thin" charset="0"/>
                <a:cs typeface="Newslab Thin" charset="0"/>
              </a:rPr>
              <a:t> </a:t>
            </a:r>
            <a:r>
              <a:rPr lang="en-US" dirty="0" smtClean="0">
                <a:latin typeface="Newslab Thin" charset="0"/>
                <a:ea typeface="Newslab Thin" charset="0"/>
                <a:cs typeface="Newslab Thin" charset="0"/>
              </a:rPr>
              <a:t>Spark</a:t>
            </a:r>
            <a:endParaRPr lang="en-US" dirty="0">
              <a:latin typeface="Newslab Thin" charset="0"/>
              <a:ea typeface="Newslab Thin" charset="0"/>
              <a:cs typeface="Newslab Thin" charset="0"/>
            </a:endParaRPr>
          </a:p>
        </p:txBody>
      </p:sp>
      <p:sp>
        <p:nvSpPr>
          <p:cNvPr id="13" name="Content Placeholder 2"/>
          <p:cNvSpPr txBox="1">
            <a:spLocks/>
          </p:cNvSpPr>
          <p:nvPr/>
        </p:nvSpPr>
        <p:spPr bwMode="auto">
          <a:xfrm>
            <a:off x="2495080" y="800963"/>
            <a:ext cx="251867" cy="248519"/>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173038" indent="-173038"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1pPr>
            <a:lvl2pPr marL="628650" indent="-171450" algn="l" defTabSz="457200" rtl="0" eaLnBrk="1" fontAlgn="base" hangingPunct="1">
              <a:lnSpc>
                <a:spcPct val="100000"/>
              </a:lnSpc>
              <a:spcBef>
                <a:spcPct val="20000"/>
              </a:spcBef>
              <a:spcAft>
                <a:spcPct val="0"/>
              </a:spcAft>
              <a:buSzPct val="9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2pPr>
            <a:lvl3pPr marL="1089025" indent="-17462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3pPr>
            <a:lvl4pPr marL="1487488" indent="-173038" algn="l" defTabSz="457200" rtl="0" eaLnBrk="1" fontAlgn="base" hangingPunct="1">
              <a:lnSpc>
                <a:spcPct val="100000"/>
              </a:lnSpc>
              <a:spcBef>
                <a:spcPct val="20000"/>
              </a:spcBef>
              <a:spcAft>
                <a:spcPct val="0"/>
              </a:spcAft>
              <a:buSzPct val="9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4pPr>
            <a:lvl5pPr marL="1885950" indent="-174625" algn="l" defTabSz="457200" rtl="0" eaLnBrk="1" fontAlgn="base" hangingPunct="1">
              <a:lnSpc>
                <a:spcPct val="100000"/>
              </a:lnSpc>
              <a:spcBef>
                <a:spcPct val="20000"/>
              </a:spcBef>
              <a:spcAft>
                <a:spcPct val="0"/>
              </a:spcAft>
              <a:buSzPct val="80000"/>
              <a:buFont typeface="Lucida Grande"/>
              <a:buChar char="•"/>
              <a:defRPr sz="14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200" dirty="0" smtClean="0">
                <a:latin typeface="Source Sans Pro" charset="0"/>
                <a:ea typeface="Source Sans Pro" charset="0"/>
                <a:cs typeface="Source Sans Pro" charset="0"/>
              </a:rPr>
              <a:t>®</a:t>
            </a:r>
            <a:endParaRPr lang="en-US" sz="1200" dirty="0">
              <a:latin typeface="Source Sans Pro" charset="0"/>
              <a:ea typeface="Source Sans Pro" charset="0"/>
              <a:cs typeface="Source Sans Pro" charset="0"/>
            </a:endParaRPr>
          </a:p>
        </p:txBody>
      </p:sp>
      <p:sp>
        <p:nvSpPr>
          <p:cNvPr id="14" name="Content Placeholder 2"/>
          <p:cNvSpPr txBox="1">
            <a:spLocks/>
          </p:cNvSpPr>
          <p:nvPr/>
        </p:nvSpPr>
        <p:spPr bwMode="auto">
          <a:xfrm>
            <a:off x="3274255" y="789119"/>
            <a:ext cx="251867" cy="248519"/>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173038" indent="-173038"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1pPr>
            <a:lvl2pPr marL="628650" indent="-171450" algn="l" defTabSz="457200" rtl="0" eaLnBrk="1" fontAlgn="base" hangingPunct="1">
              <a:lnSpc>
                <a:spcPct val="100000"/>
              </a:lnSpc>
              <a:spcBef>
                <a:spcPct val="20000"/>
              </a:spcBef>
              <a:spcAft>
                <a:spcPct val="0"/>
              </a:spcAft>
              <a:buSzPct val="9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2pPr>
            <a:lvl3pPr marL="1089025" indent="-17462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3pPr>
            <a:lvl4pPr marL="1487488" indent="-173038" algn="l" defTabSz="457200" rtl="0" eaLnBrk="1" fontAlgn="base" hangingPunct="1">
              <a:lnSpc>
                <a:spcPct val="100000"/>
              </a:lnSpc>
              <a:spcBef>
                <a:spcPct val="20000"/>
              </a:spcBef>
              <a:spcAft>
                <a:spcPct val="0"/>
              </a:spcAft>
              <a:buSzPct val="9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4pPr>
            <a:lvl5pPr marL="1885950" indent="-174625" algn="l" defTabSz="457200" rtl="0" eaLnBrk="1" fontAlgn="base" hangingPunct="1">
              <a:lnSpc>
                <a:spcPct val="100000"/>
              </a:lnSpc>
              <a:spcBef>
                <a:spcPct val="20000"/>
              </a:spcBef>
              <a:spcAft>
                <a:spcPct val="0"/>
              </a:spcAft>
              <a:buSzPct val="80000"/>
              <a:buFont typeface="Lucida Grande"/>
              <a:buChar char="•"/>
              <a:defRPr sz="14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200" dirty="0" smtClean="0">
                <a:latin typeface="Source Sans Pro Light" charset="0"/>
                <a:ea typeface="Source Sans Pro Light" charset="0"/>
                <a:cs typeface="Source Sans Pro Light" charset="0"/>
              </a:rPr>
              <a:t>™</a:t>
            </a:r>
            <a:endParaRPr lang="en-US" sz="1200" dirty="0">
              <a:latin typeface="Source Sans Pro Light" charset="0"/>
              <a:ea typeface="Source Sans Pro Light" charset="0"/>
              <a:cs typeface="Source Sans Pro Light" charset="0"/>
            </a:endParaRPr>
          </a:p>
        </p:txBody>
      </p:sp>
      <p:sp>
        <p:nvSpPr>
          <p:cNvPr id="15" name="Rectangle 14"/>
          <p:cNvSpPr/>
          <p:nvPr/>
        </p:nvSpPr>
        <p:spPr>
          <a:xfrm>
            <a:off x="368547" y="1218325"/>
            <a:ext cx="8346473" cy="3623678"/>
          </a:xfrm>
          <a:prstGeom prst="rect">
            <a:avLst/>
          </a:prstGeom>
          <a:solidFill>
            <a:schemeClr val="bg1">
              <a:lumMod val="85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TextBox 15"/>
          <p:cNvSpPr txBox="1"/>
          <p:nvPr/>
        </p:nvSpPr>
        <p:spPr>
          <a:xfrm>
            <a:off x="2020171" y="4458588"/>
            <a:ext cx="5153565"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Source Sans Pro Semibold" charset="0"/>
                <a:ea typeface="Source Sans Pro Semibold" charset="0"/>
                <a:cs typeface="Source Sans Pro Semibold" charset="0"/>
              </a:rPr>
              <a:t>Integrated Enterprise Security Framework</a:t>
            </a:r>
          </a:p>
        </p:txBody>
      </p:sp>
      <p:sp>
        <p:nvSpPr>
          <p:cNvPr id="17" name="Rectangle 16"/>
          <p:cNvSpPr/>
          <p:nvPr/>
        </p:nvSpPr>
        <p:spPr>
          <a:xfrm>
            <a:off x="475793" y="1331970"/>
            <a:ext cx="2627197" cy="791922"/>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 name="Rectangle 17"/>
          <p:cNvSpPr/>
          <p:nvPr/>
        </p:nvSpPr>
        <p:spPr>
          <a:xfrm>
            <a:off x="475793" y="1331970"/>
            <a:ext cx="2627197" cy="310746"/>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p:cNvSpPr txBox="1"/>
          <p:nvPr/>
        </p:nvSpPr>
        <p:spPr>
          <a:xfrm>
            <a:off x="475793" y="1315034"/>
            <a:ext cx="2627197" cy="338554"/>
          </a:xfrm>
          <a:prstGeom prst="rect">
            <a:avLst/>
          </a:prstGeom>
          <a:noFill/>
        </p:spPr>
        <p:txBody>
          <a:bodyPr wrap="square" rtlCol="0">
            <a:spAutoFit/>
          </a:bodyPr>
          <a:lstStyle/>
          <a:p>
            <a:pPr algn="ctr"/>
            <a:r>
              <a:rPr lang="en-US" sz="1600" b="1" dirty="0" smtClean="0">
                <a:solidFill>
                  <a:schemeClr val="bg1"/>
                </a:solidFill>
                <a:latin typeface="Source Sans Pro Semibold" charset="0"/>
                <a:ea typeface="Source Sans Pro Semibold" charset="0"/>
                <a:cs typeface="Source Sans Pro Semibold" charset="0"/>
              </a:rPr>
              <a:t>Integrated Workspace</a:t>
            </a:r>
            <a:endParaRPr lang="en-US" sz="1600" b="1" dirty="0">
              <a:solidFill>
                <a:schemeClr val="bg1"/>
              </a:solidFill>
              <a:latin typeface="Source Sans Pro Semibold" charset="0"/>
              <a:ea typeface="Source Sans Pro Semibold" charset="0"/>
              <a:cs typeface="Source Sans Pro Semibold" charset="0"/>
            </a:endParaRPr>
          </a:p>
        </p:txBody>
      </p:sp>
      <p:sp>
        <p:nvSpPr>
          <p:cNvPr id="20" name="TextBox 19"/>
          <p:cNvSpPr txBox="1"/>
          <p:nvPr/>
        </p:nvSpPr>
        <p:spPr>
          <a:xfrm>
            <a:off x="829834" y="1725099"/>
            <a:ext cx="1919116" cy="292388"/>
          </a:xfrm>
          <a:prstGeom prst="rect">
            <a:avLst/>
          </a:prstGeom>
          <a:noFill/>
        </p:spPr>
        <p:txBody>
          <a:bodyPr wrap="none" rtlCol="0">
            <a:spAutoFit/>
          </a:bodyPr>
          <a:lstStyle/>
          <a:p>
            <a:pPr algn="ctr"/>
            <a:r>
              <a:rPr lang="en-US" sz="1300" dirty="0" smtClean="0">
                <a:solidFill>
                  <a:schemeClr val="tx1">
                    <a:lumMod val="65000"/>
                    <a:lumOff val="35000"/>
                  </a:schemeClr>
                </a:solidFill>
                <a:latin typeface="Source Sans Pro" charset="0"/>
                <a:ea typeface="Source Sans Pro" charset="0"/>
                <a:cs typeface="Source Sans Pro" charset="0"/>
              </a:rPr>
              <a:t>Notebooks    Dashboards</a:t>
            </a:r>
            <a:endParaRPr lang="en-US" sz="1300" dirty="0">
              <a:solidFill>
                <a:schemeClr val="tx1">
                  <a:lumMod val="65000"/>
                  <a:lumOff val="35000"/>
                </a:schemeClr>
              </a:solidFill>
              <a:latin typeface="Source Sans Pro" charset="0"/>
              <a:ea typeface="Source Sans Pro" charset="0"/>
              <a:cs typeface="Source Sans Pro" charset="0"/>
            </a:endParaRPr>
          </a:p>
        </p:txBody>
      </p:sp>
      <p:sp>
        <p:nvSpPr>
          <p:cNvPr id="21" name="Rectangle 20"/>
          <p:cNvSpPr/>
          <p:nvPr/>
        </p:nvSpPr>
        <p:spPr>
          <a:xfrm>
            <a:off x="5983399" y="1331970"/>
            <a:ext cx="2627197" cy="791922"/>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 name="Rectangle 21"/>
          <p:cNvSpPr/>
          <p:nvPr/>
        </p:nvSpPr>
        <p:spPr>
          <a:xfrm>
            <a:off x="5983399" y="1331970"/>
            <a:ext cx="2627197" cy="310746"/>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TextBox 22"/>
          <p:cNvSpPr txBox="1"/>
          <p:nvPr/>
        </p:nvSpPr>
        <p:spPr>
          <a:xfrm>
            <a:off x="5983399" y="1315034"/>
            <a:ext cx="2627197" cy="338554"/>
          </a:xfrm>
          <a:prstGeom prst="rect">
            <a:avLst/>
          </a:prstGeom>
          <a:noFill/>
        </p:spPr>
        <p:txBody>
          <a:bodyPr wrap="square" rtlCol="0">
            <a:spAutoFit/>
          </a:bodyPr>
          <a:lstStyle/>
          <a:p>
            <a:pPr algn="ctr"/>
            <a:r>
              <a:rPr lang="en-US" sz="1600" b="1" dirty="0">
                <a:solidFill>
                  <a:schemeClr val="bg1"/>
                </a:solidFill>
                <a:latin typeface="Source Sans Pro Semibold" charset="0"/>
                <a:ea typeface="Source Sans Pro Semibold" charset="0"/>
                <a:cs typeface="Source Sans Pro Semibold" charset="0"/>
              </a:rPr>
              <a:t>Your Custom Spark Apps</a:t>
            </a:r>
          </a:p>
        </p:txBody>
      </p:sp>
      <p:sp>
        <p:nvSpPr>
          <p:cNvPr id="24" name="TextBox 23"/>
          <p:cNvSpPr txBox="1"/>
          <p:nvPr/>
        </p:nvSpPr>
        <p:spPr>
          <a:xfrm>
            <a:off x="6629991" y="1725099"/>
            <a:ext cx="1334020" cy="292388"/>
          </a:xfrm>
          <a:prstGeom prst="rect">
            <a:avLst/>
          </a:prstGeom>
          <a:noFill/>
        </p:spPr>
        <p:txBody>
          <a:bodyPr wrap="none" rtlCol="0">
            <a:spAutoFit/>
          </a:bodyPr>
          <a:lstStyle/>
          <a:p>
            <a:pPr algn="ctr"/>
            <a:r>
              <a:rPr lang="en-US" sz="1300" dirty="0" smtClean="0">
                <a:solidFill>
                  <a:schemeClr val="tx1">
                    <a:lumMod val="65000"/>
                    <a:lumOff val="35000"/>
                  </a:schemeClr>
                </a:solidFill>
                <a:latin typeface="Source Sans Pro" charset="0"/>
                <a:ea typeface="Source Sans Pro" charset="0"/>
                <a:cs typeface="Source Sans Pro" charset="0"/>
              </a:rPr>
              <a:t>Production Jobs</a:t>
            </a:r>
            <a:endParaRPr lang="en-US" sz="1300" dirty="0">
              <a:solidFill>
                <a:schemeClr val="tx1">
                  <a:lumMod val="65000"/>
                  <a:lumOff val="35000"/>
                </a:schemeClr>
              </a:solidFill>
              <a:latin typeface="Source Sans Pro" charset="0"/>
              <a:ea typeface="Source Sans Pro" charset="0"/>
              <a:cs typeface="Source Sans Pro" charset="0"/>
            </a:endParaRPr>
          </a:p>
        </p:txBody>
      </p:sp>
      <p:sp>
        <p:nvSpPr>
          <p:cNvPr id="25" name="Rectangle 24"/>
          <p:cNvSpPr/>
          <p:nvPr/>
        </p:nvSpPr>
        <p:spPr>
          <a:xfrm>
            <a:off x="3225363" y="1331970"/>
            <a:ext cx="2627197" cy="791922"/>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 name="Rectangle 25"/>
          <p:cNvSpPr/>
          <p:nvPr/>
        </p:nvSpPr>
        <p:spPr>
          <a:xfrm>
            <a:off x="3225363" y="1331970"/>
            <a:ext cx="2627197" cy="310746"/>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TextBox 26"/>
          <p:cNvSpPr txBox="1"/>
          <p:nvPr/>
        </p:nvSpPr>
        <p:spPr>
          <a:xfrm>
            <a:off x="3225363" y="1315034"/>
            <a:ext cx="2627197" cy="338554"/>
          </a:xfrm>
          <a:prstGeom prst="rect">
            <a:avLst/>
          </a:prstGeom>
          <a:noFill/>
        </p:spPr>
        <p:txBody>
          <a:bodyPr wrap="square" rtlCol="0">
            <a:spAutoFit/>
          </a:bodyPr>
          <a:lstStyle/>
          <a:p>
            <a:pPr algn="ctr"/>
            <a:r>
              <a:rPr lang="en-US" sz="1600" b="1" dirty="0" smtClean="0">
                <a:solidFill>
                  <a:schemeClr val="bg1"/>
                </a:solidFill>
                <a:latin typeface="Source Sans Pro Semibold" charset="0"/>
                <a:ea typeface="Source Sans Pro Semibold" charset="0"/>
                <a:cs typeface="Source Sans Pro Semibold" charset="0"/>
              </a:rPr>
              <a:t>BI Tools</a:t>
            </a:r>
            <a:endParaRPr lang="en-US" sz="1600" b="1" dirty="0">
              <a:solidFill>
                <a:schemeClr val="bg1"/>
              </a:solidFill>
              <a:latin typeface="Source Sans Pro Semibold" charset="0"/>
              <a:ea typeface="Source Sans Pro Semibold" charset="0"/>
              <a:cs typeface="Source Sans Pro Semibold" charset="0"/>
            </a:endParaRPr>
          </a:p>
        </p:txBody>
      </p:sp>
      <p:grpSp>
        <p:nvGrpSpPr>
          <p:cNvPr id="46" name="Group 45"/>
          <p:cNvGrpSpPr/>
          <p:nvPr/>
        </p:nvGrpSpPr>
        <p:grpSpPr>
          <a:xfrm>
            <a:off x="3605861" y="1773014"/>
            <a:ext cx="1866199" cy="198421"/>
            <a:chOff x="3645349" y="1786835"/>
            <a:chExt cx="1880211" cy="199911"/>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5403" y="1786835"/>
              <a:ext cx="960157" cy="189052"/>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5349" y="1789686"/>
              <a:ext cx="636910" cy="197060"/>
            </a:xfrm>
            <a:prstGeom prst="rect">
              <a:avLst/>
            </a:prstGeom>
          </p:spPr>
        </p:pic>
      </p:grpSp>
      <p:sp>
        <p:nvSpPr>
          <p:cNvPr id="32" name="Rectangle 31"/>
          <p:cNvSpPr/>
          <p:nvPr/>
        </p:nvSpPr>
        <p:spPr>
          <a:xfrm>
            <a:off x="475793" y="2263980"/>
            <a:ext cx="8134803" cy="1193171"/>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 name="Rectangle 32"/>
          <p:cNvSpPr/>
          <p:nvPr/>
        </p:nvSpPr>
        <p:spPr>
          <a:xfrm>
            <a:off x="475793" y="2260254"/>
            <a:ext cx="8134803" cy="310746"/>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TextBox 33"/>
          <p:cNvSpPr txBox="1"/>
          <p:nvPr/>
        </p:nvSpPr>
        <p:spPr>
          <a:xfrm>
            <a:off x="475792" y="2243318"/>
            <a:ext cx="8134805" cy="338554"/>
          </a:xfrm>
          <a:prstGeom prst="rect">
            <a:avLst/>
          </a:prstGeom>
          <a:noFill/>
        </p:spPr>
        <p:txBody>
          <a:bodyPr wrap="square" rtlCol="0">
            <a:spAutoFit/>
          </a:bodyPr>
          <a:lstStyle/>
          <a:p>
            <a:pPr algn="ctr"/>
            <a:r>
              <a:rPr lang="en-US" sz="1600" b="1" dirty="0">
                <a:solidFill>
                  <a:schemeClr val="bg1"/>
                </a:solidFill>
                <a:latin typeface="Source Sans Pro Semibold" charset="0"/>
                <a:ea typeface="Source Sans Pro Semibold" charset="0"/>
                <a:cs typeface="Source Sans Pro Semibold" charset="0"/>
              </a:rPr>
              <a:t>Orchestrated </a:t>
            </a:r>
            <a:r>
              <a:rPr lang="en-US" sz="1600" b="1" dirty="0" smtClean="0">
                <a:solidFill>
                  <a:schemeClr val="bg1"/>
                </a:solidFill>
                <a:latin typeface="Source Sans Pro Semibold" charset="0"/>
                <a:ea typeface="Source Sans Pro Semibold" charset="0"/>
                <a:cs typeface="Source Sans Pro Semibold" charset="0"/>
              </a:rPr>
              <a:t>Apache</a:t>
            </a:r>
            <a:r>
              <a:rPr lang="en-US" sz="1400" dirty="0" smtClean="0">
                <a:solidFill>
                  <a:schemeClr val="bg1"/>
                </a:solidFill>
                <a:latin typeface="Source Sans Pro Light" charset="0"/>
                <a:ea typeface="Source Sans Pro Light" charset="0"/>
                <a:cs typeface="Source Sans Pro Light" charset="0"/>
              </a:rPr>
              <a:t>®</a:t>
            </a:r>
            <a:r>
              <a:rPr lang="en-US" sz="1600" b="1" dirty="0" smtClean="0">
                <a:solidFill>
                  <a:schemeClr val="bg1"/>
                </a:solidFill>
                <a:latin typeface="Source Sans Pro Semibold" charset="0"/>
                <a:ea typeface="Source Sans Pro Semibold" charset="0"/>
                <a:cs typeface="Source Sans Pro Semibold" charset="0"/>
              </a:rPr>
              <a:t> </a:t>
            </a:r>
            <a:r>
              <a:rPr lang="en-US" sz="1600" b="1" dirty="0">
                <a:solidFill>
                  <a:schemeClr val="bg1"/>
                </a:solidFill>
                <a:latin typeface="Source Sans Pro Semibold" charset="0"/>
                <a:ea typeface="Source Sans Pro Semibold" charset="0"/>
                <a:cs typeface="Source Sans Pro Semibold" charset="0"/>
              </a:rPr>
              <a:t>Spark</a:t>
            </a:r>
            <a:r>
              <a:rPr lang="en-US" sz="1400" dirty="0">
                <a:solidFill>
                  <a:schemeClr val="bg1"/>
                </a:solidFill>
                <a:latin typeface="Source Sans Pro Light" charset="0"/>
                <a:ea typeface="Source Sans Pro Light" charset="0"/>
                <a:cs typeface="Source Sans Pro Light" charset="0"/>
              </a:rPr>
              <a:t>™</a:t>
            </a:r>
            <a:r>
              <a:rPr lang="en-US" sz="1600" b="1" dirty="0">
                <a:solidFill>
                  <a:schemeClr val="bg1"/>
                </a:solidFill>
                <a:latin typeface="Source Sans Pro Semibold" charset="0"/>
                <a:ea typeface="Source Sans Pro Semibold" charset="0"/>
                <a:cs typeface="Source Sans Pro Semibold" charset="0"/>
              </a:rPr>
              <a:t> in the Cloud</a:t>
            </a:r>
          </a:p>
        </p:txBody>
      </p:sp>
      <p:sp>
        <p:nvSpPr>
          <p:cNvPr id="35" name="TextBox 34"/>
          <p:cNvSpPr txBox="1"/>
          <p:nvPr/>
        </p:nvSpPr>
        <p:spPr>
          <a:xfrm>
            <a:off x="1579627" y="2885805"/>
            <a:ext cx="1223412" cy="323165"/>
          </a:xfrm>
          <a:prstGeom prst="rect">
            <a:avLst/>
          </a:prstGeom>
          <a:noFill/>
        </p:spPr>
        <p:txBody>
          <a:bodyPr wrap="none" rtlCol="0">
            <a:spAutoFit/>
          </a:bodyPr>
          <a:lstStyle/>
          <a:p>
            <a:pPr algn="ctr"/>
            <a:r>
              <a:rPr lang="en-US" sz="1500" dirty="0" smtClean="0">
                <a:solidFill>
                  <a:schemeClr val="tx1">
                    <a:lumMod val="65000"/>
                    <a:lumOff val="35000"/>
                  </a:schemeClr>
                </a:solidFill>
                <a:latin typeface="Source Sans Pro" charset="0"/>
                <a:ea typeface="Source Sans Pro" charset="0"/>
                <a:cs typeface="Source Sans Pro" charset="0"/>
              </a:rPr>
              <a:t>Open Source</a:t>
            </a:r>
            <a:endParaRPr lang="en-US" sz="1500" dirty="0">
              <a:solidFill>
                <a:schemeClr val="tx1">
                  <a:lumMod val="65000"/>
                  <a:lumOff val="35000"/>
                </a:schemeClr>
              </a:solidFill>
              <a:latin typeface="Source Sans Pro" charset="0"/>
              <a:ea typeface="Source Sans Pro" charset="0"/>
              <a:cs typeface="Source Sans Pro" charset="0"/>
            </a:endParaRPr>
          </a:p>
        </p:txBody>
      </p:sp>
      <p:sp>
        <p:nvSpPr>
          <p:cNvPr id="36" name="TextBox 35"/>
          <p:cNvSpPr txBox="1"/>
          <p:nvPr/>
        </p:nvSpPr>
        <p:spPr>
          <a:xfrm>
            <a:off x="6112610" y="2885805"/>
            <a:ext cx="1632178" cy="323165"/>
          </a:xfrm>
          <a:prstGeom prst="rect">
            <a:avLst/>
          </a:prstGeom>
          <a:noFill/>
        </p:spPr>
        <p:txBody>
          <a:bodyPr wrap="none" rtlCol="0">
            <a:spAutoFit/>
          </a:bodyPr>
          <a:lstStyle/>
          <a:p>
            <a:pPr algn="ctr"/>
            <a:r>
              <a:rPr lang="en-US" sz="1500" dirty="0" smtClean="0">
                <a:solidFill>
                  <a:schemeClr val="tx1">
                    <a:lumMod val="65000"/>
                    <a:lumOff val="35000"/>
                  </a:schemeClr>
                </a:solidFill>
                <a:latin typeface="Source Sans Pro" charset="0"/>
                <a:ea typeface="Source Sans Pro" charset="0"/>
                <a:cs typeface="Source Sans Pro" charset="0"/>
              </a:rPr>
              <a:t>Managed Services</a:t>
            </a:r>
            <a:endParaRPr lang="en-US" sz="1500" dirty="0">
              <a:solidFill>
                <a:schemeClr val="tx1">
                  <a:lumMod val="65000"/>
                  <a:lumOff val="35000"/>
                </a:schemeClr>
              </a:solidFill>
              <a:latin typeface="Source Sans Pro" charset="0"/>
              <a:ea typeface="Source Sans Pro" charset="0"/>
              <a:cs typeface="Source Sans Pro" charset="0"/>
            </a:endParaRPr>
          </a:p>
        </p:txBody>
      </p:sp>
      <p:sp>
        <p:nvSpPr>
          <p:cNvPr id="37" name="TextBox 36"/>
          <p:cNvSpPr txBox="1"/>
          <p:nvPr/>
        </p:nvSpPr>
        <p:spPr>
          <a:xfrm>
            <a:off x="3834117" y="2765668"/>
            <a:ext cx="252586" cy="523220"/>
          </a:xfrm>
          <a:prstGeom prst="rect">
            <a:avLst/>
          </a:prstGeom>
          <a:noFill/>
        </p:spPr>
        <p:txBody>
          <a:bodyPr wrap="square" rtlCol="0">
            <a:spAutoFit/>
          </a:bodyPr>
          <a:lstStyle/>
          <a:p>
            <a:pPr algn="ctr"/>
            <a:r>
              <a:rPr lang="en-US" sz="2800" dirty="0" smtClean="0">
                <a:solidFill>
                  <a:schemeClr val="tx1">
                    <a:lumMod val="65000"/>
                    <a:lumOff val="35000"/>
                  </a:schemeClr>
                </a:solidFill>
                <a:latin typeface="Source Sans Pro Light" charset="0"/>
                <a:ea typeface="Source Sans Pro Light" charset="0"/>
                <a:cs typeface="Source Sans Pro Light" charset="0"/>
              </a:rPr>
              <a:t>+</a:t>
            </a:r>
            <a:endParaRPr lang="en-US" sz="2800" dirty="0">
              <a:solidFill>
                <a:schemeClr val="tx1">
                  <a:lumMod val="65000"/>
                  <a:lumOff val="35000"/>
                </a:schemeClr>
              </a:solidFill>
              <a:latin typeface="Source Sans Pro Light" charset="0"/>
              <a:ea typeface="Source Sans Pro Light" charset="0"/>
              <a:cs typeface="Source Sans Pro Light" charset="0"/>
            </a:endParaRPr>
          </a:p>
        </p:txBody>
      </p:sp>
      <p:pic>
        <p:nvPicPr>
          <p:cNvPr id="38" name="Picture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83938" y="2833469"/>
            <a:ext cx="1964764" cy="334010"/>
          </a:xfrm>
          <a:prstGeom prst="rect">
            <a:avLst/>
          </a:prstGeom>
        </p:spPr>
      </p:pic>
      <p:sp>
        <p:nvSpPr>
          <p:cNvPr id="41" name="Rectangle 40"/>
          <p:cNvSpPr/>
          <p:nvPr/>
        </p:nvSpPr>
        <p:spPr>
          <a:xfrm>
            <a:off x="475792" y="3609842"/>
            <a:ext cx="8134804" cy="794734"/>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 name="Rectangle 41"/>
          <p:cNvSpPr/>
          <p:nvPr/>
        </p:nvSpPr>
        <p:spPr>
          <a:xfrm>
            <a:off x="475792" y="3609353"/>
            <a:ext cx="8134804" cy="310746"/>
          </a:xfrm>
          <a:prstGeom prst="rect">
            <a:avLst/>
          </a:prstGeom>
          <a:solidFill>
            <a:srgbClr val="9D377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 name="TextBox 42"/>
          <p:cNvSpPr txBox="1"/>
          <p:nvPr/>
        </p:nvSpPr>
        <p:spPr>
          <a:xfrm>
            <a:off x="1988620" y="3606541"/>
            <a:ext cx="5153565" cy="338554"/>
          </a:xfrm>
          <a:prstGeom prst="rect">
            <a:avLst/>
          </a:prstGeom>
          <a:noFill/>
        </p:spPr>
        <p:txBody>
          <a:bodyPr wrap="square" rtlCol="0">
            <a:spAutoFit/>
          </a:bodyPr>
          <a:lstStyle/>
          <a:p>
            <a:pPr algn="ctr"/>
            <a:r>
              <a:rPr lang="en-US" sz="1600" b="1" dirty="0" smtClean="0">
                <a:solidFill>
                  <a:schemeClr val="bg1"/>
                </a:solidFill>
                <a:latin typeface="Source Sans Pro Semibold" charset="0"/>
                <a:ea typeface="Source Sans Pro Semibold" charset="0"/>
                <a:cs typeface="Source Sans Pro Semibold" charset="0"/>
              </a:rPr>
              <a:t>Your Storage</a:t>
            </a:r>
            <a:endParaRPr lang="en-US" sz="1600" b="1" dirty="0">
              <a:solidFill>
                <a:schemeClr val="bg1"/>
              </a:solidFill>
              <a:latin typeface="Source Sans Pro Semibold" charset="0"/>
              <a:ea typeface="Source Sans Pro Semibold" charset="0"/>
              <a:cs typeface="Source Sans Pro Semibold" charset="0"/>
            </a:endParaRPr>
          </a:p>
        </p:txBody>
      </p:sp>
      <p:sp>
        <p:nvSpPr>
          <p:cNvPr id="44" name="TextBox 43"/>
          <p:cNvSpPr txBox="1"/>
          <p:nvPr/>
        </p:nvSpPr>
        <p:spPr>
          <a:xfrm>
            <a:off x="2869655" y="4011100"/>
            <a:ext cx="3741730" cy="292388"/>
          </a:xfrm>
          <a:prstGeom prst="rect">
            <a:avLst/>
          </a:prstGeom>
          <a:noFill/>
        </p:spPr>
        <p:txBody>
          <a:bodyPr wrap="none" rtlCol="0">
            <a:spAutoFit/>
          </a:bodyPr>
          <a:lstStyle/>
          <a:p>
            <a:pPr algn="ctr"/>
            <a:r>
              <a:rPr lang="en-US" sz="1300" dirty="0" smtClean="0">
                <a:solidFill>
                  <a:schemeClr val="tx1">
                    <a:lumMod val="65000"/>
                    <a:lumOff val="35000"/>
                  </a:schemeClr>
                </a:solidFill>
                <a:latin typeface="Source Sans Pro" charset="0"/>
                <a:ea typeface="Source Sans Pro" charset="0"/>
                <a:cs typeface="Source Sans Pro" charset="0"/>
              </a:rPr>
              <a:t>Cloud Storage    |    Data Warehouses    |    Data Lakes</a:t>
            </a:r>
            <a:endParaRPr lang="en-US" sz="1300" dirty="0">
              <a:solidFill>
                <a:schemeClr val="tx1">
                  <a:lumMod val="65000"/>
                  <a:lumOff val="35000"/>
                </a:schemeClr>
              </a:solidFill>
              <a:latin typeface="Source Sans Pro" charset="0"/>
              <a:ea typeface="Source Sans Pro" charset="0"/>
              <a:cs typeface="Source Sans Pro" charset="0"/>
            </a:endParaRPr>
          </a:p>
        </p:txBody>
      </p:sp>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89506" y="4056093"/>
            <a:ext cx="238270" cy="226138"/>
          </a:xfrm>
          <a:prstGeom prst="rect">
            <a:avLst/>
          </a:prstGeom>
        </p:spPr>
      </p:pic>
      <p:sp>
        <p:nvSpPr>
          <p:cNvPr id="2" name="Rectangle 1"/>
          <p:cNvSpPr/>
          <p:nvPr/>
        </p:nvSpPr>
        <p:spPr>
          <a:xfrm>
            <a:off x="6629991" y="301658"/>
            <a:ext cx="2085029" cy="134105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rPr>
              <a:t>OPTIONAL</a:t>
            </a:r>
            <a:endParaRPr lang="en-US">
              <a:solidFill>
                <a:schemeClr val="tx1"/>
              </a:solidFill>
            </a:endParaRPr>
          </a:p>
        </p:txBody>
      </p:sp>
      <p:pic>
        <p:nvPicPr>
          <p:cNvPr id="40" name="Picture 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78675" y="2720802"/>
            <a:ext cx="991160" cy="533155"/>
          </a:xfrm>
          <a:prstGeom prst="rect">
            <a:avLst/>
          </a:prstGeom>
        </p:spPr>
      </p:pic>
    </p:spTree>
    <p:extLst>
      <p:ext uri="{BB962C8B-B14F-4D97-AF65-F5344CB8AC3E}">
        <p14:creationId xmlns:p14="http://schemas.microsoft.com/office/powerpoint/2010/main" val="9638488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AI </a:t>
            </a:r>
            <a:r>
              <a:rPr lang="en-US" sz="4800" dirty="0"/>
              <a:t>is changing the world</a:t>
            </a:r>
          </a:p>
        </p:txBody>
      </p:sp>
      <p:sp>
        <p:nvSpPr>
          <p:cNvPr id="4" name="Slide Number Placeholder 3"/>
          <p:cNvSpPr>
            <a:spLocks noGrp="1"/>
          </p:cNvSpPr>
          <p:nvPr>
            <p:ph type="sldNum" sz="quarter" idx="10"/>
          </p:nvPr>
        </p:nvSpPr>
        <p:spPr>
          <a:xfrm>
            <a:off x="8461375" y="4786313"/>
            <a:ext cx="558800" cy="273050"/>
          </a:xfrm>
          <a:prstGeom prst="rect">
            <a:avLst/>
          </a:prstGeom>
        </p:spPr>
        <p:txBody>
          <a:bodyPr/>
          <a:lstStyle/>
          <a:p>
            <a:pPr>
              <a:defRPr/>
            </a:pPr>
            <a:fld id="{9F03A678-4452-844A-9F06-1DF79E40D900}" type="slidenum">
              <a:rPr lang="en-US" smtClean="0"/>
              <a:pPr>
                <a:defRPr/>
              </a:pPr>
              <a:t>2</a:t>
            </a:fld>
            <a:endParaRPr lang="en-US" dirty="0"/>
          </a:p>
        </p:txBody>
      </p:sp>
      <p:sp>
        <p:nvSpPr>
          <p:cNvPr id="24" name="Rectangle 23"/>
          <p:cNvSpPr/>
          <p:nvPr/>
        </p:nvSpPr>
        <p:spPr>
          <a:xfrm>
            <a:off x="0" y="4190246"/>
            <a:ext cx="9144000" cy="4319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solidFill>
                <a:latin typeface="Source Sans Pro Semibold" charset="0"/>
                <a:ea typeface="Source Sans Pro Semibold" charset="0"/>
                <a:cs typeface="Source Sans Pro Semibold" charset="0"/>
              </a:rPr>
              <a:t>Why now?</a:t>
            </a:r>
            <a:endParaRPr lang="en-US" sz="1800" b="1" dirty="0" smtClean="0">
              <a:solidFill>
                <a:schemeClr val="bg1"/>
              </a:solidFill>
              <a:latin typeface="Source Sans Pro Semibold" charset="0"/>
              <a:ea typeface="Source Sans Pro Semibold" charset="0"/>
              <a:cs typeface="Source Sans Pro Semibold" charset="0"/>
            </a:endParaRPr>
          </a:p>
          <a:p>
            <a:pPr algn="ctr"/>
            <a:endParaRPr lang="en-US" sz="300" b="1" dirty="0">
              <a:solidFill>
                <a:schemeClr val="bg1"/>
              </a:solidFill>
              <a:latin typeface="Source Sans Pro Semibold" charset="0"/>
              <a:ea typeface="Source Sans Pro Semibold" charset="0"/>
              <a:cs typeface="Source Sans Pro Semibold" charset="0"/>
            </a:endParaRPr>
          </a:p>
        </p:txBody>
      </p:sp>
      <p:grpSp>
        <p:nvGrpSpPr>
          <p:cNvPr id="7" name="Group 6"/>
          <p:cNvGrpSpPr/>
          <p:nvPr/>
        </p:nvGrpSpPr>
        <p:grpSpPr>
          <a:xfrm>
            <a:off x="5811633" y="1063625"/>
            <a:ext cx="2649742" cy="2340148"/>
            <a:chOff x="5811633" y="1063625"/>
            <a:chExt cx="2649742" cy="2340148"/>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1633" y="1913293"/>
              <a:ext cx="2649742" cy="1490480"/>
            </a:xfrm>
            <a:prstGeom prst="rect">
              <a:avLst/>
            </a:prstGeom>
          </p:spPr>
        </p:pic>
        <p:sp>
          <p:nvSpPr>
            <p:cNvPr id="17" name="TextBox 16"/>
            <p:cNvSpPr txBox="1"/>
            <p:nvPr/>
          </p:nvSpPr>
          <p:spPr>
            <a:xfrm>
              <a:off x="6125542" y="1063625"/>
              <a:ext cx="2021924" cy="400110"/>
            </a:xfrm>
            <a:prstGeom prst="rect">
              <a:avLst/>
            </a:prstGeom>
            <a:noFill/>
          </p:spPr>
          <p:txBody>
            <a:bodyPr wrap="square" rtlCol="0">
              <a:spAutoFit/>
            </a:bodyPr>
            <a:lstStyle/>
            <a:p>
              <a:pPr algn="ctr">
                <a:spcBef>
                  <a:spcPts val="600"/>
                </a:spcBef>
              </a:pPr>
              <a:r>
                <a:rPr lang="en-US" sz="2000" dirty="0" err="1" smtClean="0">
                  <a:solidFill>
                    <a:schemeClr val="accent1">
                      <a:lumMod val="75000"/>
                    </a:schemeClr>
                  </a:solidFill>
                  <a:latin typeface="Source Sans Pro Semibold" charset="0"/>
                  <a:ea typeface="Source Sans Pro Semibold" charset="0"/>
                  <a:cs typeface="Source Sans Pro Semibold" charset="0"/>
                </a:rPr>
                <a:t>AlphaGo</a:t>
              </a:r>
              <a:endParaRPr lang="en-US" sz="2000" dirty="0" smtClean="0">
                <a:solidFill>
                  <a:schemeClr val="accent1">
                    <a:lumMod val="75000"/>
                  </a:schemeClr>
                </a:solidFill>
                <a:latin typeface="Source Sans Pro Semibold" charset="0"/>
                <a:ea typeface="Source Sans Pro Semibold" charset="0"/>
                <a:cs typeface="Source Sans Pro Semibold" charset="0"/>
              </a:endParaRPr>
            </a:p>
          </p:txBody>
        </p:sp>
      </p:grpSp>
      <p:grpSp>
        <p:nvGrpSpPr>
          <p:cNvPr id="9" name="Group 8"/>
          <p:cNvGrpSpPr/>
          <p:nvPr/>
        </p:nvGrpSpPr>
        <p:grpSpPr>
          <a:xfrm>
            <a:off x="3371444" y="1047644"/>
            <a:ext cx="2021924" cy="2850001"/>
            <a:chOff x="3371444" y="1047644"/>
            <a:chExt cx="2021924" cy="2850001"/>
          </a:xfrm>
        </p:grpSpPr>
        <p:sp>
          <p:nvSpPr>
            <p:cNvPr id="21" name="TextBox 20"/>
            <p:cNvSpPr txBox="1"/>
            <p:nvPr/>
          </p:nvSpPr>
          <p:spPr>
            <a:xfrm>
              <a:off x="3371444" y="1047644"/>
              <a:ext cx="2021924" cy="400110"/>
            </a:xfrm>
            <a:prstGeom prst="rect">
              <a:avLst/>
            </a:prstGeom>
            <a:noFill/>
          </p:spPr>
          <p:txBody>
            <a:bodyPr wrap="square" rtlCol="0">
              <a:spAutoFit/>
            </a:bodyPr>
            <a:lstStyle/>
            <a:p>
              <a:pPr algn="ctr">
                <a:spcBef>
                  <a:spcPts val="600"/>
                </a:spcBef>
              </a:pPr>
              <a:r>
                <a:rPr lang="en-US" sz="2000" dirty="0" smtClean="0">
                  <a:solidFill>
                    <a:schemeClr val="accent1">
                      <a:lumMod val="75000"/>
                    </a:schemeClr>
                  </a:solidFill>
                  <a:latin typeface="Source Sans Pro Semibold" charset="0"/>
                  <a:ea typeface="Source Sans Pro Semibold" charset="0"/>
                  <a:cs typeface="Source Sans Pro Semibold" charset="0"/>
                </a:rPr>
                <a:t>SIRI/assistants</a:t>
              </a:r>
            </a:p>
          </p:txBody>
        </p:sp>
        <p:pic>
          <p:nvPicPr>
            <p:cNvPr id="19" name="Picture 18"/>
            <p:cNvPicPr>
              <a:picLocks noChangeAspect="1"/>
            </p:cNvPicPr>
            <p:nvPr/>
          </p:nvPicPr>
          <p:blipFill>
            <a:blip r:embed="rId4"/>
            <a:stretch>
              <a:fillRect/>
            </a:stretch>
          </p:blipFill>
          <p:spPr>
            <a:xfrm>
              <a:off x="3762802" y="1664656"/>
              <a:ext cx="1239208" cy="2232989"/>
            </a:xfrm>
            <a:prstGeom prst="rect">
              <a:avLst/>
            </a:prstGeom>
          </p:spPr>
        </p:pic>
      </p:grpSp>
      <p:grpSp>
        <p:nvGrpSpPr>
          <p:cNvPr id="8" name="Group 7"/>
          <p:cNvGrpSpPr/>
          <p:nvPr/>
        </p:nvGrpSpPr>
        <p:grpSpPr>
          <a:xfrm>
            <a:off x="765383" y="1047644"/>
            <a:ext cx="2187795" cy="2871756"/>
            <a:chOff x="765383" y="1047644"/>
            <a:chExt cx="2187795" cy="2871756"/>
          </a:xfrm>
        </p:grpSpPr>
        <p:sp>
          <p:nvSpPr>
            <p:cNvPr id="20" name="TextBox 19"/>
            <p:cNvSpPr txBox="1"/>
            <p:nvPr/>
          </p:nvSpPr>
          <p:spPr>
            <a:xfrm>
              <a:off x="848319" y="1047644"/>
              <a:ext cx="2021924" cy="400110"/>
            </a:xfrm>
            <a:prstGeom prst="rect">
              <a:avLst/>
            </a:prstGeom>
            <a:noFill/>
          </p:spPr>
          <p:txBody>
            <a:bodyPr wrap="square" rtlCol="0">
              <a:spAutoFit/>
            </a:bodyPr>
            <a:lstStyle/>
            <a:p>
              <a:pPr algn="ctr">
                <a:spcBef>
                  <a:spcPts val="600"/>
                </a:spcBef>
              </a:pPr>
              <a:r>
                <a:rPr lang="en-US" sz="2000" dirty="0" smtClean="0">
                  <a:solidFill>
                    <a:schemeClr val="accent1">
                      <a:lumMod val="75000"/>
                    </a:schemeClr>
                  </a:solidFill>
                  <a:latin typeface="Source Sans Pro Semibold" charset="0"/>
                  <a:ea typeface="Source Sans Pro Semibold" charset="0"/>
                  <a:cs typeface="Source Sans Pro Semibold" charset="0"/>
                </a:rPr>
                <a:t>Self-driving cars</a:t>
              </a:r>
            </a:p>
          </p:txBody>
        </p:sp>
        <p:pic>
          <p:nvPicPr>
            <p:cNvPr id="23" name="Picture 22"/>
            <p:cNvPicPr>
              <a:picLocks noChangeAspect="1"/>
            </p:cNvPicPr>
            <p:nvPr/>
          </p:nvPicPr>
          <p:blipFill>
            <a:blip r:embed="rId5"/>
            <a:stretch>
              <a:fillRect/>
            </a:stretch>
          </p:blipFill>
          <p:spPr>
            <a:xfrm>
              <a:off x="765383" y="1919067"/>
              <a:ext cx="2187795" cy="2000333"/>
            </a:xfrm>
            <a:prstGeom prst="rect">
              <a:avLst/>
            </a:prstGeom>
          </p:spPr>
        </p:pic>
      </p:grpSp>
    </p:spTree>
    <p:extLst>
      <p:ext uri="{BB962C8B-B14F-4D97-AF65-F5344CB8AC3E}">
        <p14:creationId xmlns:p14="http://schemas.microsoft.com/office/powerpoint/2010/main" val="1625969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is the catalyst</a:t>
            </a:r>
            <a:endParaRPr lang="en-US" dirty="0"/>
          </a:p>
        </p:txBody>
      </p:sp>
      <p:sp>
        <p:nvSpPr>
          <p:cNvPr id="4" name="Slide Number Placeholder 3"/>
          <p:cNvSpPr>
            <a:spLocks noGrp="1"/>
          </p:cNvSpPr>
          <p:nvPr>
            <p:ph type="sldNum" sz="quarter"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rgbClr val="5F5F5F"/>
                </a:solidFill>
                <a:latin typeface="Source Sans Pro"/>
                <a:ea typeface="Source Sans Pro"/>
                <a:cs typeface="Source Sans Pro"/>
                <a:sym typeface="Source Sans Pro"/>
              </a:rPr>
              <a:t>3</a:t>
            </a:fld>
            <a:endParaRPr lang="en-US" sz="1200" b="0" i="0" u="none" strike="noStrike" cap="none">
              <a:solidFill>
                <a:srgbClr val="5F5F5F"/>
              </a:solidFill>
              <a:latin typeface="Source Sans Pro"/>
              <a:ea typeface="Source Sans Pro"/>
              <a:cs typeface="Source Sans Pro"/>
              <a:sym typeface="Source Sans Pro"/>
            </a:endParaRPr>
          </a:p>
        </p:txBody>
      </p:sp>
      <p:sp>
        <p:nvSpPr>
          <p:cNvPr id="5" name="Rectangle 4"/>
          <p:cNvSpPr/>
          <p:nvPr/>
        </p:nvSpPr>
        <p:spPr>
          <a:xfrm>
            <a:off x="0" y="4190246"/>
            <a:ext cx="9144000" cy="4319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solidFill>
                <a:latin typeface="Source Sans Pro Semibold" charset="0"/>
                <a:ea typeface="Source Sans Pro Semibold" charset="0"/>
                <a:cs typeface="Source Sans Pro Semibold" charset="0"/>
              </a:rPr>
              <a:t>AI hasn’t been democratized</a:t>
            </a:r>
            <a:endParaRPr lang="en-US" sz="1800" b="1" dirty="0" smtClean="0">
              <a:solidFill>
                <a:schemeClr val="bg1"/>
              </a:solidFill>
              <a:latin typeface="Source Sans Pro Semibold" charset="0"/>
              <a:ea typeface="Source Sans Pro Semibold" charset="0"/>
              <a:cs typeface="Source Sans Pro Semibold" charset="0"/>
            </a:endParaRPr>
          </a:p>
          <a:p>
            <a:pPr algn="ctr"/>
            <a:endParaRPr lang="en-US" sz="300" b="1" dirty="0">
              <a:solidFill>
                <a:schemeClr val="bg1"/>
              </a:solidFill>
              <a:latin typeface="Source Sans Pro Semibold" charset="0"/>
              <a:ea typeface="Source Sans Pro Semibold" charset="0"/>
              <a:cs typeface="Source Sans Pro Semibold" charset="0"/>
            </a:endParaRPr>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5127" y="2027041"/>
            <a:ext cx="1928420" cy="1835856"/>
          </a:xfrm>
          <a:prstGeom prst="ellipse">
            <a:avLst/>
          </a:prstGeom>
        </p:spPr>
      </p:pic>
      <p:sp>
        <p:nvSpPr>
          <p:cNvPr id="17" name="TextBox 16"/>
          <p:cNvSpPr txBox="1"/>
          <p:nvPr/>
        </p:nvSpPr>
        <p:spPr>
          <a:xfrm>
            <a:off x="5309420" y="1223721"/>
            <a:ext cx="3505794" cy="707886"/>
          </a:xfrm>
          <a:prstGeom prst="rect">
            <a:avLst/>
          </a:prstGeom>
          <a:noFill/>
        </p:spPr>
        <p:txBody>
          <a:bodyPr wrap="square" rtlCol="0">
            <a:spAutoFit/>
          </a:bodyPr>
          <a:lstStyle/>
          <a:p>
            <a:pPr algn="ctr">
              <a:spcBef>
                <a:spcPts val="600"/>
              </a:spcBef>
            </a:pPr>
            <a:r>
              <a:rPr lang="en-US" sz="2000" dirty="0" smtClean="0">
                <a:solidFill>
                  <a:schemeClr val="accent1">
                    <a:lumMod val="75000"/>
                  </a:schemeClr>
                </a:solidFill>
                <a:latin typeface="Source Sans Pro Semibold" charset="0"/>
                <a:ea typeface="Source Sans Pro Semibold" charset="0"/>
                <a:cs typeface="Source Sans Pro Semibold" charset="0"/>
              </a:rPr>
              <a:t>Better training, tuning, validation</a:t>
            </a:r>
          </a:p>
        </p:txBody>
      </p:sp>
      <p:sp>
        <p:nvSpPr>
          <p:cNvPr id="18" name="Triangle 17"/>
          <p:cNvSpPr/>
          <p:nvPr/>
        </p:nvSpPr>
        <p:spPr>
          <a:xfrm rot="5400000">
            <a:off x="3909445" y="2584591"/>
            <a:ext cx="2146422" cy="500800"/>
          </a:xfrm>
          <a:prstGeom prst="triangle">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196076" y="1377609"/>
            <a:ext cx="2571479" cy="400110"/>
          </a:xfrm>
          <a:prstGeom prst="rect">
            <a:avLst/>
          </a:prstGeom>
          <a:noFill/>
        </p:spPr>
        <p:txBody>
          <a:bodyPr wrap="square" rtlCol="0">
            <a:spAutoFit/>
          </a:bodyPr>
          <a:lstStyle/>
          <a:p>
            <a:pPr algn="ctr">
              <a:spcBef>
                <a:spcPts val="600"/>
              </a:spcBef>
            </a:pPr>
            <a:r>
              <a:rPr lang="en-US" sz="2000" dirty="0" smtClean="0">
                <a:solidFill>
                  <a:schemeClr val="accent1">
                    <a:lumMod val="75000"/>
                  </a:schemeClr>
                </a:solidFill>
                <a:latin typeface="Source Sans Pro Semibold" charset="0"/>
                <a:ea typeface="Source Sans Pro Semibold" charset="0"/>
                <a:cs typeface="Source Sans Pro Semibold" charset="0"/>
              </a:rPr>
              <a:t>More data</a:t>
            </a:r>
          </a:p>
        </p:txBody>
      </p:sp>
      <p:sp>
        <p:nvSpPr>
          <p:cNvPr id="21" name="TextBox 20"/>
          <p:cNvSpPr txBox="1"/>
          <p:nvPr/>
        </p:nvSpPr>
        <p:spPr>
          <a:xfrm>
            <a:off x="2729480" y="1810391"/>
            <a:ext cx="1779654" cy="2267287"/>
          </a:xfrm>
          <a:prstGeom prst="rect">
            <a:avLst/>
          </a:prstGeom>
          <a:noFill/>
        </p:spPr>
        <p:txBody>
          <a:bodyPr wrap="none" rtlCol="0">
            <a:spAutoFit/>
          </a:bodyPr>
          <a:lstStyle/>
          <a:p>
            <a:pPr>
              <a:spcAft>
                <a:spcPts val="800"/>
              </a:spcAft>
            </a:pPr>
            <a:r>
              <a:rPr lang="en-US" sz="1800" dirty="0">
                <a:latin typeface="Source Sans Pro Light" charset="0"/>
                <a:ea typeface="Source Sans Pro Light" charset="0"/>
                <a:cs typeface="Source Sans Pro Light" charset="0"/>
              </a:rPr>
              <a:t>Clickstreams</a:t>
            </a:r>
          </a:p>
          <a:p>
            <a:pPr>
              <a:spcAft>
                <a:spcPts val="800"/>
              </a:spcAft>
            </a:pPr>
            <a:r>
              <a:rPr lang="en-US" sz="1800" dirty="0" smtClean="0">
                <a:latin typeface="Source Sans Pro Light" charset="0"/>
                <a:ea typeface="Source Sans Pro Light" charset="0"/>
                <a:cs typeface="Source Sans Pro Light" charset="0"/>
              </a:rPr>
              <a:t>Sensor </a:t>
            </a:r>
            <a:r>
              <a:rPr lang="en-US" sz="1800" dirty="0">
                <a:latin typeface="Source Sans Pro Light" charset="0"/>
                <a:ea typeface="Source Sans Pro Light" charset="0"/>
                <a:cs typeface="Source Sans Pro Light" charset="0"/>
              </a:rPr>
              <a:t>data (</a:t>
            </a:r>
            <a:r>
              <a:rPr lang="en-US" sz="1800" dirty="0" err="1">
                <a:latin typeface="Source Sans Pro Light" charset="0"/>
                <a:ea typeface="Source Sans Pro Light" charset="0"/>
                <a:cs typeface="Source Sans Pro Light" charset="0"/>
              </a:rPr>
              <a:t>IoT</a:t>
            </a:r>
            <a:r>
              <a:rPr lang="en-US" sz="1800" dirty="0">
                <a:latin typeface="Source Sans Pro Light" charset="0"/>
                <a:ea typeface="Source Sans Pro Light" charset="0"/>
                <a:cs typeface="Source Sans Pro Light" charset="0"/>
              </a:rPr>
              <a:t>)</a:t>
            </a:r>
          </a:p>
          <a:p>
            <a:pPr>
              <a:spcAft>
                <a:spcPts val="800"/>
              </a:spcAft>
            </a:pPr>
            <a:r>
              <a:rPr lang="en-US" sz="1800" dirty="0" smtClean="0">
                <a:latin typeface="Source Sans Pro Light" charset="0"/>
                <a:ea typeface="Source Sans Pro Light" charset="0"/>
                <a:cs typeface="Source Sans Pro Light" charset="0"/>
              </a:rPr>
              <a:t>Video</a:t>
            </a:r>
            <a:endParaRPr lang="en-US" sz="1800" dirty="0" smtClean="0">
              <a:latin typeface="Source Sans Pro Light" charset="0"/>
              <a:ea typeface="Source Sans Pro Light" charset="0"/>
              <a:cs typeface="Source Sans Pro Light" charset="0"/>
            </a:endParaRPr>
          </a:p>
          <a:p>
            <a:pPr>
              <a:spcAft>
                <a:spcPts val="800"/>
              </a:spcAft>
            </a:pPr>
            <a:r>
              <a:rPr lang="en-US" sz="1800" dirty="0" smtClean="0">
                <a:latin typeface="Source Sans Pro Light" charset="0"/>
                <a:ea typeface="Source Sans Pro Light" charset="0"/>
                <a:cs typeface="Source Sans Pro Light" charset="0"/>
              </a:rPr>
              <a:t>Speech</a:t>
            </a:r>
          </a:p>
          <a:p>
            <a:pPr>
              <a:spcAft>
                <a:spcPts val="800"/>
              </a:spcAft>
            </a:pPr>
            <a:r>
              <a:rPr lang="en-US" sz="1800" dirty="0" smtClean="0">
                <a:latin typeface="Source Sans Pro Light" charset="0"/>
                <a:ea typeface="Source Sans Pro Light" charset="0"/>
                <a:cs typeface="Source Sans Pro Light" charset="0"/>
              </a:rPr>
              <a:t>Handwriting</a:t>
            </a:r>
          </a:p>
          <a:p>
            <a:pPr>
              <a:spcAft>
                <a:spcPts val="800"/>
              </a:spcAft>
            </a:pPr>
            <a:r>
              <a:rPr lang="mr-IN" sz="1800" dirty="0" smtClean="0">
                <a:latin typeface="Source Sans Pro Light" charset="0"/>
                <a:ea typeface="Source Sans Pro Light" charset="0"/>
                <a:cs typeface="Source Sans Pro Light" charset="0"/>
              </a:rPr>
              <a:t>…</a:t>
            </a:r>
            <a:endParaRPr lang="en-US" sz="1800" dirty="0">
              <a:latin typeface="Source Sans Pro Light" charset="0"/>
              <a:ea typeface="Source Sans Pro Light" charset="0"/>
              <a:cs typeface="Source Sans Pro Light" charset="0"/>
            </a:endParaRPr>
          </a:p>
        </p:txBody>
      </p:sp>
      <p:pic>
        <p:nvPicPr>
          <p:cNvPr id="22" name="Picture 21"/>
          <p:cNvPicPr>
            <a:picLocks noChangeAspect="1"/>
          </p:cNvPicPr>
          <p:nvPr/>
        </p:nvPicPr>
        <p:blipFill>
          <a:blip r:embed="rId3"/>
          <a:stretch>
            <a:fillRect/>
          </a:stretch>
        </p:blipFill>
        <p:spPr>
          <a:xfrm>
            <a:off x="378795" y="1926741"/>
            <a:ext cx="2244186" cy="1925013"/>
          </a:xfrm>
          <a:prstGeom prst="rect">
            <a:avLst/>
          </a:prstGeom>
        </p:spPr>
      </p:pic>
    </p:spTree>
    <p:extLst>
      <p:ext uri="{BB962C8B-B14F-4D97-AF65-F5344CB8AC3E}">
        <p14:creationId xmlns:p14="http://schemas.microsoft.com/office/powerpoint/2010/main" val="135866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hardest part of AI isn’t AI</a:t>
            </a:r>
            <a:endParaRPr lang="en-US" dirty="0"/>
          </a:p>
        </p:txBody>
      </p:sp>
      <p:sp>
        <p:nvSpPr>
          <p:cNvPr id="4" name="Slide Number Placeholder 3"/>
          <p:cNvSpPr>
            <a:spLocks noGrp="1"/>
          </p:cNvSpPr>
          <p:nvPr>
            <p:ph type="sldNum" sz="quarter"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rgbClr val="5F5F5F"/>
                </a:solidFill>
                <a:latin typeface="Source Sans Pro"/>
                <a:ea typeface="Source Sans Pro"/>
                <a:cs typeface="Source Sans Pro"/>
                <a:sym typeface="Source Sans Pro"/>
              </a:rPr>
              <a:t>4</a:t>
            </a:fld>
            <a:endParaRPr lang="en-US" sz="1200" b="0" i="0" u="none" strike="noStrike" cap="none">
              <a:solidFill>
                <a:srgbClr val="5F5F5F"/>
              </a:solidFill>
              <a:latin typeface="Source Sans Pro"/>
              <a:ea typeface="Source Sans Pro"/>
              <a:cs typeface="Source Sans Pro"/>
              <a:sym typeface="Source Sans Pro"/>
            </a:endParaRPr>
          </a:p>
        </p:txBody>
      </p:sp>
      <p:grpSp>
        <p:nvGrpSpPr>
          <p:cNvPr id="3" name="Group 2"/>
          <p:cNvGrpSpPr/>
          <p:nvPr/>
        </p:nvGrpSpPr>
        <p:grpSpPr>
          <a:xfrm>
            <a:off x="675235" y="956992"/>
            <a:ext cx="8099991" cy="3019607"/>
            <a:chOff x="675235" y="956992"/>
            <a:chExt cx="8099991" cy="3019607"/>
          </a:xfrm>
        </p:grpSpPr>
        <p:sp>
          <p:nvSpPr>
            <p:cNvPr id="5" name="Rectangle 4"/>
            <p:cNvSpPr/>
            <p:nvPr/>
          </p:nvSpPr>
          <p:spPr>
            <a:xfrm>
              <a:off x="844826" y="956992"/>
              <a:ext cx="7930400" cy="369332"/>
            </a:xfrm>
            <a:prstGeom prst="rect">
              <a:avLst/>
            </a:prstGeom>
          </p:spPr>
          <p:txBody>
            <a:bodyPr wrap="square">
              <a:spAutoFit/>
            </a:bodyPr>
            <a:lstStyle/>
            <a:p>
              <a:pPr algn="ctr"/>
              <a:r>
                <a:rPr lang="en-US" sz="1800" b="1" i="1" dirty="0">
                  <a:latin typeface="Source Sans Pro Semibold" charset="0"/>
                  <a:ea typeface="Source Sans Pro Semibold" charset="0"/>
                  <a:cs typeface="Source Sans Pro Semibold" charset="0"/>
                </a:rPr>
                <a:t>“Hidden Technical Debt in Machine Learning Systems “, Google NIPS </a:t>
              </a:r>
              <a:r>
                <a:rPr lang="en-US" sz="1800" b="1" i="1" dirty="0" smtClean="0">
                  <a:latin typeface="Source Sans Pro Semibold" charset="0"/>
                  <a:ea typeface="Source Sans Pro Semibold" charset="0"/>
                  <a:cs typeface="Source Sans Pro Semibold" charset="0"/>
                </a:rPr>
                <a:t>2015</a:t>
              </a:r>
              <a:endParaRPr lang="en-US" sz="1800" b="1" i="1" dirty="0">
                <a:latin typeface="Source Sans Pro Semibold" charset="0"/>
                <a:ea typeface="Source Sans Pro Semibold" charset="0"/>
                <a:cs typeface="Source Sans Pro Semibold"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5235" y="1314979"/>
              <a:ext cx="7760100" cy="2661620"/>
            </a:xfrm>
            <a:prstGeom prst="rect">
              <a:avLst/>
            </a:prstGeom>
            <a:effectLst>
              <a:outerShdw blurRad="63500" sx="102000" sy="102000" algn="ctr" rotWithShape="0">
                <a:prstClr val="black">
                  <a:alpha val="40000"/>
                </a:prstClr>
              </a:outerShdw>
            </a:effectLst>
          </p:spPr>
        </p:pic>
      </p:grpSp>
      <p:sp>
        <p:nvSpPr>
          <p:cNvPr id="6" name="Rectangle 5"/>
          <p:cNvSpPr/>
          <p:nvPr/>
        </p:nvSpPr>
        <p:spPr>
          <a:xfrm>
            <a:off x="0" y="4190246"/>
            <a:ext cx="9144000" cy="4319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solidFill>
                <a:latin typeface="Source Sans Pro Semibold" charset="0"/>
                <a:ea typeface="Source Sans Pro Semibold" charset="0"/>
                <a:cs typeface="Source Sans Pro Semibold" charset="0"/>
              </a:rPr>
              <a:t>How do we democratize AI?</a:t>
            </a:r>
            <a:endParaRPr lang="en-US" sz="300" b="1" dirty="0">
              <a:solidFill>
                <a:schemeClr val="bg1"/>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1516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rgbClr val="5F5F5F"/>
                </a:solidFill>
                <a:latin typeface="Source Sans Pro"/>
                <a:ea typeface="Source Sans Pro"/>
                <a:cs typeface="Source Sans Pro"/>
                <a:sym typeface="Source Sans Pro"/>
              </a:rPr>
              <a:t>5</a:t>
            </a:fld>
            <a:endParaRPr lang="en-US" sz="1200" b="0" i="0" u="none" strike="noStrike" cap="none">
              <a:solidFill>
                <a:srgbClr val="5F5F5F"/>
              </a:solidFill>
              <a:latin typeface="Source Sans Pro"/>
              <a:ea typeface="Source Sans Pro"/>
              <a:cs typeface="Source Sans Pro"/>
              <a:sym typeface="Source Sans Pro"/>
            </a:endParaRPr>
          </a:p>
        </p:txBody>
      </p:sp>
      <p:grpSp>
        <p:nvGrpSpPr>
          <p:cNvPr id="3" name="Group 2"/>
          <p:cNvGrpSpPr/>
          <p:nvPr/>
        </p:nvGrpSpPr>
        <p:grpSpPr>
          <a:xfrm>
            <a:off x="675235" y="956992"/>
            <a:ext cx="7781939" cy="3019607"/>
            <a:chOff x="675235" y="956992"/>
            <a:chExt cx="7781939" cy="3019607"/>
          </a:xfrm>
        </p:grpSpPr>
        <p:sp>
          <p:nvSpPr>
            <p:cNvPr id="5" name="Rectangle 4"/>
            <p:cNvSpPr/>
            <p:nvPr/>
          </p:nvSpPr>
          <p:spPr>
            <a:xfrm>
              <a:off x="1162878" y="956992"/>
              <a:ext cx="7294296" cy="369332"/>
            </a:xfrm>
            <a:prstGeom prst="rect">
              <a:avLst/>
            </a:prstGeom>
          </p:spPr>
          <p:txBody>
            <a:bodyPr wrap="square">
              <a:spAutoFit/>
            </a:bodyPr>
            <a:lstStyle/>
            <a:p>
              <a:pPr algn="ctr"/>
              <a:r>
                <a:rPr lang="en-US" sz="1800" b="1" i="1" dirty="0">
                  <a:latin typeface="Source Sans Pro Semibold" charset="0"/>
                  <a:ea typeface="Source Sans Pro Semibold" charset="0"/>
                  <a:cs typeface="Source Sans Pro Semibold" charset="0"/>
                </a:rPr>
                <a:t>“Hidden Technical Debt in Machine Learning Systems “, Google NIPS </a:t>
              </a:r>
              <a:r>
                <a:rPr lang="en-US" sz="1800" b="1" i="1" dirty="0" smtClean="0">
                  <a:latin typeface="Source Sans Pro Semibold" charset="0"/>
                  <a:ea typeface="Source Sans Pro Semibold" charset="0"/>
                  <a:cs typeface="Source Sans Pro Semibold" charset="0"/>
                </a:rPr>
                <a:t>2015</a:t>
              </a:r>
              <a:endParaRPr lang="en-US" sz="1800" b="1" i="1" dirty="0">
                <a:latin typeface="Source Sans Pro Semibold" charset="0"/>
                <a:ea typeface="Source Sans Pro Semibold" charset="0"/>
                <a:cs typeface="Source Sans Pro Semibold"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235" y="1314979"/>
              <a:ext cx="7760100" cy="2661620"/>
            </a:xfrm>
            <a:prstGeom prst="rect">
              <a:avLst/>
            </a:prstGeom>
            <a:effectLst>
              <a:outerShdw blurRad="63500" sx="102000" sy="102000" algn="ctr" rotWithShape="0">
                <a:prstClr val="black">
                  <a:alpha val="40000"/>
                </a:prstClr>
              </a:outerShdw>
            </a:effectLst>
          </p:spPr>
        </p:pic>
      </p:grpSp>
      <p:sp>
        <p:nvSpPr>
          <p:cNvPr id="25" name="Title 1"/>
          <p:cNvSpPr txBox="1">
            <a:spLocks/>
          </p:cNvSpPr>
          <p:nvPr/>
        </p:nvSpPr>
        <p:spPr bwMode="auto">
          <a:xfrm>
            <a:off x="1998482" y="206375"/>
            <a:ext cx="6816732"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defTabSz="457200" rtl="0" eaLnBrk="1" fontAlgn="base" hangingPunct="1">
              <a:spcBef>
                <a:spcPct val="0"/>
              </a:spcBef>
              <a:spcAft>
                <a:spcPct val="0"/>
              </a:spcAft>
              <a:defRPr sz="40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smtClean="0"/>
              <a:t>+ AI</a:t>
            </a:r>
            <a:endParaRPr lang="en-US" dirty="0"/>
          </a:p>
        </p:txBody>
      </p:sp>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1918" y="75416"/>
            <a:ext cx="1583562" cy="841269"/>
          </a:xfrm>
          <a:prstGeom prst="rect">
            <a:avLst/>
          </a:prstGeom>
        </p:spPr>
      </p:pic>
      <p:sp>
        <p:nvSpPr>
          <p:cNvPr id="27" name="Rounded Rectangle 26"/>
          <p:cNvSpPr/>
          <p:nvPr/>
        </p:nvSpPr>
        <p:spPr>
          <a:xfrm>
            <a:off x="675235" y="4148402"/>
            <a:ext cx="2447481" cy="5048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1">
                    <a:lumMod val="75000"/>
                  </a:schemeClr>
                </a:solidFill>
                <a:latin typeface="Source Sans Pro Semibold" charset="0"/>
                <a:ea typeface="Source Sans Pro Semibold" charset="0"/>
                <a:cs typeface="Source Sans Pro Semibold" charset="0"/>
              </a:rPr>
              <a:t>FLEXIBLE</a:t>
            </a:r>
            <a:endParaRPr lang="en-US" sz="2000" b="1" dirty="0">
              <a:solidFill>
                <a:schemeClr val="accent1">
                  <a:lumMod val="75000"/>
                </a:schemeClr>
              </a:solidFill>
              <a:latin typeface="Source Sans Pro Semibold" charset="0"/>
              <a:ea typeface="Source Sans Pro Semibold" charset="0"/>
              <a:cs typeface="Source Sans Pro Semibold" charset="0"/>
            </a:endParaRPr>
          </a:p>
        </p:txBody>
      </p:sp>
      <p:sp>
        <p:nvSpPr>
          <p:cNvPr id="28" name="Rounded Rectangle 27"/>
          <p:cNvSpPr/>
          <p:nvPr/>
        </p:nvSpPr>
        <p:spPr>
          <a:xfrm>
            <a:off x="3331544" y="4148402"/>
            <a:ext cx="2447481" cy="5048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1">
                    <a:lumMod val="75000"/>
                  </a:schemeClr>
                </a:solidFill>
                <a:latin typeface="Source Sans Pro Semibold" charset="0"/>
                <a:ea typeface="Source Sans Pro Semibold" charset="0"/>
                <a:cs typeface="Source Sans Pro Semibold" charset="0"/>
              </a:rPr>
              <a:t>FAST</a:t>
            </a:r>
            <a:endParaRPr lang="en-US" sz="2000" b="1" dirty="0">
              <a:solidFill>
                <a:schemeClr val="accent1">
                  <a:lumMod val="75000"/>
                </a:schemeClr>
              </a:solidFill>
              <a:latin typeface="Source Sans Pro Semibold" charset="0"/>
              <a:ea typeface="Source Sans Pro Semibold" charset="0"/>
              <a:cs typeface="Source Sans Pro Semibold" charset="0"/>
            </a:endParaRPr>
          </a:p>
        </p:txBody>
      </p:sp>
      <p:sp>
        <p:nvSpPr>
          <p:cNvPr id="29" name="Rounded Rectangle 28"/>
          <p:cNvSpPr/>
          <p:nvPr/>
        </p:nvSpPr>
        <p:spPr>
          <a:xfrm>
            <a:off x="5987854" y="4140411"/>
            <a:ext cx="2447481" cy="5048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1">
                    <a:lumMod val="75000"/>
                  </a:schemeClr>
                </a:solidFill>
                <a:latin typeface="Source Sans Pro Semibold" charset="0"/>
                <a:ea typeface="Source Sans Pro Semibold" charset="0"/>
                <a:cs typeface="Source Sans Pro Semibold" charset="0"/>
              </a:rPr>
              <a:t>BIG DATA</a:t>
            </a:r>
            <a:endParaRPr lang="en-US" sz="2000" b="1" dirty="0">
              <a:solidFill>
                <a:schemeClr val="accent1">
                  <a:lumMod val="75000"/>
                </a:schemeClr>
              </a:solidFill>
              <a:latin typeface="Source Sans Pro Semibold" charset="0"/>
              <a:ea typeface="Source Sans Pro Semibold" charset="0"/>
              <a:cs typeface="Source Sans Pro Semibold" charset="0"/>
            </a:endParaRPr>
          </a:p>
        </p:txBody>
      </p:sp>
      <p:grpSp>
        <p:nvGrpSpPr>
          <p:cNvPr id="2" name="Group 1"/>
          <p:cNvGrpSpPr/>
          <p:nvPr/>
        </p:nvGrpSpPr>
        <p:grpSpPr>
          <a:xfrm>
            <a:off x="2668858" y="1171153"/>
            <a:ext cx="5676432" cy="1654521"/>
            <a:chOff x="2668858" y="1171153"/>
            <a:chExt cx="5676432" cy="1654521"/>
          </a:xfrm>
        </p:grpSpPr>
        <p:sp>
          <p:nvSpPr>
            <p:cNvPr id="16" name="Oval Callout 15"/>
            <p:cNvSpPr/>
            <p:nvPr/>
          </p:nvSpPr>
          <p:spPr>
            <a:xfrm>
              <a:off x="4354327" y="1171153"/>
              <a:ext cx="933253" cy="436666"/>
            </a:xfrm>
            <a:prstGeom prst="wedgeEllipseCallout">
              <a:avLst>
                <a:gd name="adj1" fmla="val -50126"/>
                <a:gd name="adj2" fmla="val 79771"/>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6794" y="1222589"/>
              <a:ext cx="628317" cy="333794"/>
            </a:xfrm>
            <a:prstGeom prst="rect">
              <a:avLst/>
            </a:prstGeom>
          </p:spPr>
        </p:pic>
        <p:sp>
          <p:nvSpPr>
            <p:cNvPr id="18" name="Oval Callout 17"/>
            <p:cNvSpPr/>
            <p:nvPr/>
          </p:nvSpPr>
          <p:spPr>
            <a:xfrm>
              <a:off x="2668858" y="1475500"/>
              <a:ext cx="933253" cy="436666"/>
            </a:xfrm>
            <a:prstGeom prst="wedgeEllipseCallout">
              <a:avLst>
                <a:gd name="adj1" fmla="val -50126"/>
                <a:gd name="adj2" fmla="val 79771"/>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1325" y="1526936"/>
              <a:ext cx="628317" cy="333794"/>
            </a:xfrm>
            <a:prstGeom prst="rect">
              <a:avLst/>
            </a:prstGeom>
          </p:spPr>
        </p:pic>
        <p:sp>
          <p:nvSpPr>
            <p:cNvPr id="20" name="Oval Callout 19"/>
            <p:cNvSpPr/>
            <p:nvPr/>
          </p:nvSpPr>
          <p:spPr>
            <a:xfrm>
              <a:off x="2668858" y="2389008"/>
              <a:ext cx="933253" cy="436666"/>
            </a:xfrm>
            <a:prstGeom prst="wedgeEllipseCallout">
              <a:avLst>
                <a:gd name="adj1" fmla="val -50126"/>
                <a:gd name="adj2" fmla="val 79771"/>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1325" y="2440444"/>
              <a:ext cx="628317" cy="333794"/>
            </a:xfrm>
            <a:prstGeom prst="rect">
              <a:avLst/>
            </a:prstGeom>
          </p:spPr>
        </p:pic>
        <p:sp>
          <p:nvSpPr>
            <p:cNvPr id="22" name="Oval Callout 21"/>
            <p:cNvSpPr/>
            <p:nvPr/>
          </p:nvSpPr>
          <p:spPr>
            <a:xfrm>
              <a:off x="4040167" y="2003778"/>
              <a:ext cx="933253" cy="436666"/>
            </a:xfrm>
            <a:prstGeom prst="wedgeEllipseCallout">
              <a:avLst>
                <a:gd name="adj1" fmla="val -50126"/>
                <a:gd name="adj2" fmla="val 79771"/>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92634" y="2055214"/>
              <a:ext cx="628317" cy="333794"/>
            </a:xfrm>
            <a:prstGeom prst="rect">
              <a:avLst/>
            </a:prstGeom>
          </p:spPr>
        </p:pic>
        <p:sp>
          <p:nvSpPr>
            <p:cNvPr id="31" name="Oval Callout 30"/>
            <p:cNvSpPr/>
            <p:nvPr/>
          </p:nvSpPr>
          <p:spPr>
            <a:xfrm>
              <a:off x="7412037" y="1341376"/>
              <a:ext cx="933253" cy="436666"/>
            </a:xfrm>
            <a:prstGeom prst="wedgeEllipseCallout">
              <a:avLst>
                <a:gd name="adj1" fmla="val -50126"/>
                <a:gd name="adj2" fmla="val 79771"/>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64504" y="1392812"/>
              <a:ext cx="628317" cy="333794"/>
            </a:xfrm>
            <a:prstGeom prst="rect">
              <a:avLst/>
            </a:prstGeom>
          </p:spPr>
        </p:pic>
      </p:grpSp>
    </p:spTree>
    <p:extLst>
      <p:ext uri="{BB962C8B-B14F-4D97-AF65-F5344CB8AC3E}">
        <p14:creationId xmlns:p14="http://schemas.microsoft.com/office/powerpoint/2010/main" val="102778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t>
            </a:r>
            <a:r>
              <a:rPr lang="en-US" dirty="0" smtClean="0"/>
              <a:t>gaps remain</a:t>
            </a:r>
            <a:endParaRPr lang="en-US" dirty="0"/>
          </a:p>
        </p:txBody>
      </p:sp>
      <p:sp>
        <p:nvSpPr>
          <p:cNvPr id="4" name="Slide Number Placeholder 3"/>
          <p:cNvSpPr>
            <a:spLocks noGrp="1"/>
          </p:cNvSpPr>
          <p:nvPr>
            <p:ph type="sldNum" sz="quarter"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rgbClr val="5F5F5F"/>
                </a:solidFill>
                <a:latin typeface="Source Sans Pro"/>
                <a:ea typeface="Source Sans Pro"/>
                <a:cs typeface="Source Sans Pro"/>
                <a:sym typeface="Source Sans Pro"/>
              </a:rPr>
              <a:t>6</a:t>
            </a:fld>
            <a:endParaRPr lang="en-US" sz="1200" b="0" i="0" u="none" strike="noStrike" cap="none">
              <a:solidFill>
                <a:srgbClr val="5F5F5F"/>
              </a:solidFill>
              <a:latin typeface="Source Sans Pro"/>
              <a:ea typeface="Source Sans Pro"/>
              <a:cs typeface="Source Sans Pro"/>
              <a:sym typeface="Source Sans Pro"/>
            </a:endParaRPr>
          </a:p>
        </p:txBody>
      </p:sp>
      <p:grpSp>
        <p:nvGrpSpPr>
          <p:cNvPr id="5" name="Group 4"/>
          <p:cNvGrpSpPr/>
          <p:nvPr/>
        </p:nvGrpSpPr>
        <p:grpSpPr>
          <a:xfrm>
            <a:off x="360507" y="1438441"/>
            <a:ext cx="8733613" cy="989544"/>
            <a:chOff x="360507" y="1507716"/>
            <a:chExt cx="8733613" cy="989544"/>
          </a:xfrm>
        </p:grpSpPr>
        <p:sp>
          <p:nvSpPr>
            <p:cNvPr id="6" name="Rectangle 5"/>
            <p:cNvSpPr/>
            <p:nvPr/>
          </p:nvSpPr>
          <p:spPr>
            <a:xfrm>
              <a:off x="930991" y="1507716"/>
              <a:ext cx="2856322" cy="9446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700" b="1" dirty="0" smtClean="0">
                  <a:solidFill>
                    <a:schemeClr val="tx1"/>
                  </a:solidFill>
                  <a:latin typeface="Source Sans Pro Semibold" charset="0"/>
                  <a:ea typeface="Source Sans Pro Semibold" charset="0"/>
                  <a:cs typeface="Source Sans Pro Semibold" charset="0"/>
                </a:rPr>
                <a:t>Manage Data </a:t>
              </a:r>
              <a:br>
                <a:rPr lang="en-US" sz="1700" b="1" dirty="0" smtClean="0">
                  <a:solidFill>
                    <a:schemeClr val="tx1"/>
                  </a:solidFill>
                  <a:latin typeface="Source Sans Pro Semibold" charset="0"/>
                  <a:ea typeface="Source Sans Pro Semibold" charset="0"/>
                  <a:cs typeface="Source Sans Pro Semibold" charset="0"/>
                </a:rPr>
              </a:br>
              <a:r>
                <a:rPr lang="en-US" sz="1700" b="1" dirty="0" smtClean="0">
                  <a:solidFill>
                    <a:schemeClr val="tx1"/>
                  </a:solidFill>
                  <a:latin typeface="Source Sans Pro Semibold" charset="0"/>
                  <a:ea typeface="Source Sans Pro Semibold" charset="0"/>
                  <a:cs typeface="Source Sans Pro Semibold" charset="0"/>
                </a:rPr>
                <a:t>infrastructure</a:t>
              </a:r>
              <a:endParaRPr lang="en-US" sz="1700" b="1" dirty="0">
                <a:solidFill>
                  <a:schemeClr val="tx1"/>
                </a:solidFill>
                <a:latin typeface="Source Sans Pro Semibold" charset="0"/>
                <a:ea typeface="Source Sans Pro Semibold" charset="0"/>
                <a:cs typeface="Source Sans Pro Semibold" charset="0"/>
              </a:endParaRPr>
            </a:p>
          </p:txBody>
        </p:sp>
        <p:grpSp>
          <p:nvGrpSpPr>
            <p:cNvPr id="7" name="Group 6"/>
            <p:cNvGrpSpPr/>
            <p:nvPr/>
          </p:nvGrpSpPr>
          <p:grpSpPr>
            <a:xfrm>
              <a:off x="3484282" y="1635486"/>
              <a:ext cx="5609838" cy="861774"/>
              <a:chOff x="3484282" y="1635486"/>
              <a:chExt cx="5609838" cy="861774"/>
            </a:xfrm>
          </p:grpSpPr>
          <p:sp>
            <p:nvSpPr>
              <p:cNvPr id="9" name="TextBox 8"/>
              <p:cNvSpPr txBox="1"/>
              <p:nvPr/>
            </p:nvSpPr>
            <p:spPr>
              <a:xfrm>
                <a:off x="3489065" y="1635486"/>
                <a:ext cx="5605055" cy="861774"/>
              </a:xfrm>
              <a:prstGeom prst="rect">
                <a:avLst/>
              </a:prstGeom>
              <a:noFill/>
            </p:spPr>
            <p:txBody>
              <a:bodyPr wrap="square" rtlCol="0">
                <a:spAutoFit/>
              </a:bodyPr>
              <a:lstStyle/>
              <a:p>
                <a:pPr marL="285750" indent="-285750">
                  <a:spcAft>
                    <a:spcPts val="300"/>
                  </a:spcAft>
                  <a:buFont typeface="Arial" charset="0"/>
                  <a:buChar char="•"/>
                </a:pPr>
                <a:r>
                  <a:rPr lang="en-US" sz="1500" dirty="0" smtClean="0">
                    <a:solidFill>
                      <a:schemeClr val="tx1">
                        <a:lumMod val="75000"/>
                        <a:lumOff val="25000"/>
                      </a:schemeClr>
                    </a:solidFill>
                    <a:latin typeface="Source Sans Pro Light" charset="0"/>
                    <a:ea typeface="Source Sans Pro Light" charset="0"/>
                    <a:cs typeface="Source Sans Pro Light" charset="0"/>
                  </a:rPr>
                  <a:t>Create, configure</a:t>
                </a:r>
                <a:r>
                  <a:rPr lang="en-US" sz="1500" dirty="0">
                    <a:solidFill>
                      <a:schemeClr val="tx1">
                        <a:lumMod val="75000"/>
                        <a:lumOff val="25000"/>
                      </a:schemeClr>
                    </a:solidFill>
                    <a:latin typeface="Source Sans Pro Light" charset="0"/>
                    <a:ea typeface="Source Sans Pro Light" charset="0"/>
                    <a:cs typeface="Source Sans Pro Light" charset="0"/>
                  </a:rPr>
                  <a:t>, </a:t>
                </a:r>
                <a:r>
                  <a:rPr lang="en-US" sz="1500" dirty="0" smtClean="0">
                    <a:solidFill>
                      <a:schemeClr val="tx1">
                        <a:lumMod val="75000"/>
                        <a:lumOff val="25000"/>
                      </a:schemeClr>
                    </a:solidFill>
                    <a:latin typeface="Source Sans Pro Light" charset="0"/>
                    <a:ea typeface="Source Sans Pro Light" charset="0"/>
                    <a:cs typeface="Source Sans Pro Light" charset="0"/>
                  </a:rPr>
                  <a:t>monitor resilient </a:t>
                </a:r>
                <a:r>
                  <a:rPr lang="en-US" sz="1500" b="1" dirty="0" smtClean="0">
                    <a:solidFill>
                      <a:schemeClr val="accent1">
                        <a:lumMod val="75000"/>
                      </a:schemeClr>
                    </a:solidFill>
                    <a:latin typeface="Source Sans Pro Semibold" charset="0"/>
                    <a:ea typeface="Source Sans Pro Semibold" charset="0"/>
                    <a:cs typeface="Source Sans Pro Semibold" charset="0"/>
                  </a:rPr>
                  <a:t>big data clusters</a:t>
                </a:r>
                <a:r>
                  <a:rPr lang="en-US" sz="1500" dirty="0">
                    <a:latin typeface="Source Sans Pro Light" charset="0"/>
                    <a:ea typeface="Source Sans Pro Light" charset="0"/>
                    <a:cs typeface="Source Sans Pro Light" charset="0"/>
                  </a:rPr>
                  <a:t>.</a:t>
                </a:r>
              </a:p>
              <a:p>
                <a:pPr marL="285750" indent="-285750">
                  <a:spcAft>
                    <a:spcPts val="300"/>
                  </a:spcAft>
                  <a:buFont typeface="Arial" charset="0"/>
                  <a:buChar char="•"/>
                </a:pPr>
                <a:r>
                  <a:rPr lang="en-US" sz="1500" b="1" dirty="0" smtClean="0">
                    <a:solidFill>
                      <a:schemeClr val="accent1">
                        <a:lumMod val="75000"/>
                      </a:schemeClr>
                    </a:solidFill>
                    <a:latin typeface="Source Sans Pro Semibold" charset="0"/>
                    <a:ea typeface="Source Sans Pro Semibold" charset="0"/>
                    <a:cs typeface="Source Sans Pro Semibold" charset="0"/>
                  </a:rPr>
                  <a:t>Securely</a:t>
                </a:r>
                <a:r>
                  <a:rPr lang="en-US" sz="1500" dirty="0" smtClean="0">
                    <a:latin typeface="Source Sans Pro Light" charset="0"/>
                    <a:ea typeface="Source Sans Pro Light" charset="0"/>
                    <a:cs typeface="Source Sans Pro Light" charset="0"/>
                  </a:rPr>
                  <a:t> </a:t>
                </a:r>
                <a:r>
                  <a:rPr lang="en-US" sz="1500" dirty="0" smtClean="0">
                    <a:solidFill>
                      <a:schemeClr val="tx1">
                        <a:lumMod val="75000"/>
                        <a:lumOff val="25000"/>
                      </a:schemeClr>
                    </a:solidFill>
                    <a:latin typeface="Source Sans Pro Light" charset="0"/>
                    <a:ea typeface="Source Sans Pro Light" charset="0"/>
                    <a:cs typeface="Source Sans Pro Light" charset="0"/>
                  </a:rPr>
                  <a:t>access </a:t>
                </a:r>
                <a:r>
                  <a:rPr lang="en-US" sz="1500" dirty="0">
                    <a:solidFill>
                      <a:schemeClr val="tx1">
                        <a:lumMod val="75000"/>
                        <a:lumOff val="25000"/>
                      </a:schemeClr>
                    </a:solidFill>
                    <a:latin typeface="Source Sans Pro Light" charset="0"/>
                    <a:ea typeface="Source Sans Pro Light" charset="0"/>
                    <a:cs typeface="Source Sans Pro Light" charset="0"/>
                  </a:rPr>
                  <a:t>silos of </a:t>
                </a:r>
                <a:r>
                  <a:rPr lang="en-US" sz="1500" b="1" dirty="0">
                    <a:solidFill>
                      <a:schemeClr val="accent1">
                        <a:lumMod val="75000"/>
                      </a:schemeClr>
                    </a:solidFill>
                    <a:latin typeface="Source Sans Pro Semibold" charset="0"/>
                    <a:ea typeface="Source Sans Pro Semibold" charset="0"/>
                    <a:cs typeface="Source Sans Pro Semibold" charset="0"/>
                  </a:rPr>
                  <a:t>disparate data </a:t>
                </a:r>
                <a:r>
                  <a:rPr lang="en-US" sz="1500" b="1" dirty="0" smtClean="0">
                    <a:solidFill>
                      <a:schemeClr val="accent1">
                        <a:lumMod val="75000"/>
                      </a:schemeClr>
                    </a:solidFill>
                    <a:latin typeface="Source Sans Pro Semibold" charset="0"/>
                    <a:ea typeface="Source Sans Pro Semibold" charset="0"/>
                    <a:cs typeface="Source Sans Pro Semibold" charset="0"/>
                  </a:rPr>
                  <a:t>sources</a:t>
                </a:r>
                <a:r>
                  <a:rPr lang="en-US" sz="1500" dirty="0" smtClean="0">
                    <a:latin typeface="Source Sans Pro Light" charset="0"/>
                    <a:ea typeface="Source Sans Pro Light" charset="0"/>
                    <a:cs typeface="Source Sans Pro Light" charset="0"/>
                  </a:rPr>
                  <a:t>.</a:t>
                </a:r>
              </a:p>
              <a:p>
                <a:pPr marL="285750" indent="-285750">
                  <a:spcAft>
                    <a:spcPts val="300"/>
                  </a:spcAft>
                  <a:buFont typeface="Arial" charset="0"/>
                  <a:buChar char="•"/>
                </a:pPr>
                <a:r>
                  <a:rPr lang="en-US" sz="1500" dirty="0" smtClean="0">
                    <a:solidFill>
                      <a:schemeClr val="tx1">
                        <a:lumMod val="75000"/>
                        <a:lumOff val="25000"/>
                      </a:schemeClr>
                    </a:solidFill>
                    <a:latin typeface="Source Sans Pro" charset="0"/>
                    <a:ea typeface="Source Sans Pro" charset="0"/>
                    <a:cs typeface="Source Sans Pro" charset="0"/>
                  </a:rPr>
                  <a:t>Enforce</a:t>
                </a:r>
                <a:r>
                  <a:rPr lang="en-US" sz="1500" dirty="0" smtClean="0">
                    <a:latin typeface="Source Sans Pro Light" charset="0"/>
                    <a:ea typeface="Source Sans Pro Light" charset="0"/>
                    <a:cs typeface="Source Sans Pro Light" charset="0"/>
                  </a:rPr>
                  <a:t> </a:t>
                </a:r>
                <a:r>
                  <a:rPr lang="en-US" sz="1500" b="1" dirty="0">
                    <a:solidFill>
                      <a:schemeClr val="accent1">
                        <a:lumMod val="75000"/>
                      </a:schemeClr>
                    </a:solidFill>
                    <a:latin typeface="Source Sans Pro Semibold" charset="0"/>
                    <a:ea typeface="Source Sans Pro Semibold" charset="0"/>
                    <a:cs typeface="Source Sans Pro Semibold" charset="0"/>
                  </a:rPr>
                  <a:t>proper data governance</a:t>
                </a:r>
                <a:r>
                  <a:rPr lang="en-US" sz="1500" dirty="0" smtClean="0">
                    <a:latin typeface="Source Sans Pro Light" charset="0"/>
                    <a:ea typeface="Source Sans Pro Light" charset="0"/>
                    <a:cs typeface="Source Sans Pro Light" charset="0"/>
                  </a:rPr>
                  <a:t>.</a:t>
                </a:r>
                <a:endParaRPr lang="en-US" sz="1500" dirty="0">
                  <a:latin typeface="Source Sans Pro Light" charset="0"/>
                  <a:ea typeface="Source Sans Pro Light" charset="0"/>
                  <a:cs typeface="Source Sans Pro Light" charset="0"/>
                </a:endParaRPr>
              </a:p>
            </p:txBody>
          </p:sp>
          <p:sp>
            <p:nvSpPr>
              <p:cNvPr id="10" name="Rectangle 9"/>
              <p:cNvSpPr/>
              <p:nvPr/>
            </p:nvSpPr>
            <p:spPr>
              <a:xfrm>
                <a:off x="3484282" y="1901493"/>
                <a:ext cx="547590" cy="323165"/>
              </a:xfrm>
              <a:prstGeom prst="rect">
                <a:avLst/>
              </a:prstGeom>
            </p:spPr>
            <p:txBody>
              <a:bodyPr wrap="square">
                <a:spAutoFit/>
              </a:bodyPr>
              <a:lstStyle/>
              <a:p>
                <a:pPr marL="285750" indent="-285750">
                  <a:spcAft>
                    <a:spcPts val="300"/>
                  </a:spcAft>
                  <a:buFont typeface="Arial" charset="0"/>
                  <a:buChar char="•"/>
                </a:pPr>
                <a:r>
                  <a:rPr lang="en-US" sz="1500" b="1" dirty="0" smtClean="0">
                    <a:latin typeface="Source Sans Pro Light" charset="0"/>
                    <a:ea typeface="Source Sans Pro Light" charset="0"/>
                    <a:cs typeface="Source Sans Pro Light" charset="0"/>
                  </a:rPr>
                  <a:t> </a:t>
                </a:r>
                <a:endParaRPr lang="en-US" sz="1500" b="1" dirty="0">
                  <a:latin typeface="Source Sans Pro Light" charset="0"/>
                  <a:ea typeface="Source Sans Pro Light" charset="0"/>
                  <a:cs typeface="Source Sans Pro Light" charset="0"/>
                </a:endParaRPr>
              </a:p>
            </p:txBody>
          </p:sp>
        </p:grpSp>
        <p:sp>
          <p:nvSpPr>
            <p:cNvPr id="8" name="Shape 457"/>
            <p:cNvSpPr/>
            <p:nvPr/>
          </p:nvSpPr>
          <p:spPr>
            <a:xfrm>
              <a:off x="360507" y="1753505"/>
              <a:ext cx="437497" cy="437497"/>
            </a:xfrm>
            <a:prstGeom prst="ellipse">
              <a:avLst/>
            </a:prstGeom>
            <a:noFill/>
            <a:ln w="1905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2400" u="none" strike="noStrike" cap="none" dirty="0" smtClean="0">
                  <a:solidFill>
                    <a:schemeClr val="accent1">
                      <a:lumMod val="75000"/>
                    </a:schemeClr>
                  </a:solidFill>
                  <a:latin typeface="Source Sans Pro Light" charset="0"/>
                  <a:ea typeface="Source Sans Pro Light" charset="0"/>
                  <a:cs typeface="Source Sans Pro Light" charset="0"/>
                  <a:sym typeface="Source Sans Pro"/>
                </a:rPr>
                <a:t>1</a:t>
              </a:r>
              <a:endParaRPr lang="en-US" sz="2400" u="none" strike="noStrike" cap="none" dirty="0">
                <a:solidFill>
                  <a:schemeClr val="accent1">
                    <a:lumMod val="75000"/>
                  </a:schemeClr>
                </a:solidFill>
                <a:latin typeface="Source Sans Pro Light" charset="0"/>
                <a:ea typeface="Source Sans Pro Light" charset="0"/>
                <a:cs typeface="Source Sans Pro Light" charset="0"/>
                <a:sym typeface="Source Sans Pro"/>
              </a:endParaRPr>
            </a:p>
          </p:txBody>
        </p:sp>
      </p:grpSp>
      <p:grpSp>
        <p:nvGrpSpPr>
          <p:cNvPr id="11" name="Group 10"/>
          <p:cNvGrpSpPr/>
          <p:nvPr/>
        </p:nvGrpSpPr>
        <p:grpSpPr>
          <a:xfrm>
            <a:off x="360507" y="2389295"/>
            <a:ext cx="8737965" cy="1055007"/>
            <a:chOff x="360507" y="2458570"/>
            <a:chExt cx="8737965" cy="1055007"/>
          </a:xfrm>
        </p:grpSpPr>
        <p:sp>
          <p:nvSpPr>
            <p:cNvPr id="12" name="Rectangle 11"/>
            <p:cNvSpPr/>
            <p:nvPr/>
          </p:nvSpPr>
          <p:spPr>
            <a:xfrm>
              <a:off x="930991" y="2458570"/>
              <a:ext cx="2856322" cy="9090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700" b="1" dirty="0">
                  <a:solidFill>
                    <a:schemeClr val="tx1"/>
                  </a:solidFill>
                  <a:latin typeface="Source Sans Pro Semibold" charset="0"/>
                  <a:ea typeface="Source Sans Pro Semibold" charset="0"/>
                  <a:cs typeface="Source Sans Pro Semibold" charset="0"/>
                </a:rPr>
                <a:t>Empower teams to be productive</a:t>
              </a:r>
            </a:p>
          </p:txBody>
        </p:sp>
        <p:grpSp>
          <p:nvGrpSpPr>
            <p:cNvPr id="13" name="Group 12"/>
            <p:cNvGrpSpPr/>
            <p:nvPr/>
          </p:nvGrpSpPr>
          <p:grpSpPr>
            <a:xfrm>
              <a:off x="3484282" y="2651803"/>
              <a:ext cx="5614190" cy="861774"/>
              <a:chOff x="3484282" y="2651803"/>
              <a:chExt cx="5614190" cy="861774"/>
            </a:xfrm>
          </p:grpSpPr>
          <p:sp>
            <p:nvSpPr>
              <p:cNvPr id="15" name="Rectangle 14"/>
              <p:cNvSpPr/>
              <p:nvPr/>
            </p:nvSpPr>
            <p:spPr>
              <a:xfrm>
                <a:off x="3489065" y="2651803"/>
                <a:ext cx="5609407" cy="861774"/>
              </a:xfrm>
              <a:prstGeom prst="rect">
                <a:avLst/>
              </a:prstGeom>
            </p:spPr>
            <p:txBody>
              <a:bodyPr wrap="square">
                <a:spAutoFit/>
              </a:bodyPr>
              <a:lstStyle/>
              <a:p>
                <a:pPr marL="285750" indent="-285750">
                  <a:spcAft>
                    <a:spcPts val="300"/>
                  </a:spcAft>
                  <a:buFont typeface="Arial" charset="0"/>
                  <a:buChar char="•"/>
                </a:pPr>
                <a:r>
                  <a:rPr lang="en-US" sz="1500" b="1" dirty="0">
                    <a:solidFill>
                      <a:schemeClr val="accent1">
                        <a:lumMod val="75000"/>
                      </a:schemeClr>
                    </a:solidFill>
                    <a:latin typeface="Source Sans Pro Semibold" charset="0"/>
                    <a:ea typeface="Source Sans Pro Semibold" charset="0"/>
                    <a:cs typeface="Source Sans Pro Semibold" charset="0"/>
                  </a:rPr>
                  <a:t>Interactively explore </a:t>
                </a:r>
                <a:r>
                  <a:rPr lang="en-US" sz="1500" dirty="0">
                    <a:solidFill>
                      <a:schemeClr val="tx1">
                        <a:lumMod val="75000"/>
                        <a:lumOff val="25000"/>
                      </a:schemeClr>
                    </a:solidFill>
                    <a:latin typeface="Source Sans Pro Light" charset="0"/>
                    <a:ea typeface="Source Sans Pro Light" charset="0"/>
                    <a:cs typeface="Source Sans Pro Light" charset="0"/>
                  </a:rPr>
                  <a:t>data and prototype ideas.</a:t>
                </a:r>
              </a:p>
              <a:p>
                <a:pPr marL="285750" indent="-285750">
                  <a:spcAft>
                    <a:spcPts val="300"/>
                  </a:spcAft>
                  <a:buFont typeface="Arial" charset="0"/>
                  <a:buChar char="•"/>
                </a:pPr>
                <a:r>
                  <a:rPr lang="en-US" sz="1500" dirty="0" smtClean="0">
                    <a:solidFill>
                      <a:schemeClr val="accent1">
                        <a:lumMod val="75000"/>
                      </a:schemeClr>
                    </a:solidFill>
                    <a:latin typeface="Source Sans Pro Semibold" charset="0"/>
                    <a:ea typeface="Source Sans Pro Semibold" charset="0"/>
                    <a:cs typeface="Source Sans Pro Semibold" charset="0"/>
                  </a:rPr>
                  <a:t>Securely </a:t>
                </a:r>
                <a:r>
                  <a:rPr lang="en-US" sz="1500" dirty="0" smtClean="0">
                    <a:solidFill>
                      <a:schemeClr val="accent1">
                        <a:lumMod val="75000"/>
                      </a:schemeClr>
                    </a:solidFill>
                    <a:latin typeface="Source Sans Pro Semibold" charset="0"/>
                    <a:ea typeface="Source Sans Pro Semibold" charset="0"/>
                    <a:cs typeface="Source Sans Pro Semibold" charset="0"/>
                  </a:rPr>
                  <a:t>share big data clusters </a:t>
                </a:r>
                <a:r>
                  <a:rPr lang="en-US" sz="1500" dirty="0" smtClean="0">
                    <a:solidFill>
                      <a:schemeClr val="tx1">
                        <a:lumMod val="75000"/>
                        <a:lumOff val="25000"/>
                      </a:schemeClr>
                    </a:solidFill>
                    <a:latin typeface="Source Sans Pro Light" charset="0"/>
                    <a:ea typeface="Source Sans Pro Light" charset="0"/>
                    <a:cs typeface="Source Sans Pro Light" charset="0"/>
                  </a:rPr>
                  <a:t>among analysts.</a:t>
                </a:r>
                <a:endParaRPr lang="en-US" sz="1500" dirty="0">
                  <a:solidFill>
                    <a:schemeClr val="tx1">
                      <a:lumMod val="75000"/>
                      <a:lumOff val="25000"/>
                    </a:schemeClr>
                  </a:solidFill>
                  <a:latin typeface="Source Sans Pro Light" charset="0"/>
                  <a:ea typeface="Source Sans Pro Light" charset="0"/>
                  <a:cs typeface="Source Sans Pro Light" charset="0"/>
                </a:endParaRPr>
              </a:p>
              <a:p>
                <a:pPr marL="285750" indent="-285750">
                  <a:spcAft>
                    <a:spcPts val="300"/>
                  </a:spcAft>
                  <a:buFont typeface="Arial" charset="0"/>
                  <a:buChar char="•"/>
                </a:pPr>
                <a:r>
                  <a:rPr lang="en-US" sz="1500" dirty="0" smtClean="0">
                    <a:solidFill>
                      <a:schemeClr val="accent1">
                        <a:lumMod val="75000"/>
                      </a:schemeClr>
                    </a:solidFill>
                    <a:latin typeface="Source Sans Pro Semibold" charset="0"/>
                    <a:ea typeface="Source Sans Pro Semibold" charset="0"/>
                    <a:cs typeface="Source Sans Pro Semibold" charset="0"/>
                  </a:rPr>
                  <a:t>Debug</a:t>
                </a:r>
                <a:r>
                  <a:rPr lang="en-US" sz="1500" dirty="0" smtClean="0">
                    <a:solidFill>
                      <a:schemeClr val="accent1">
                        <a:lumMod val="75000"/>
                      </a:schemeClr>
                    </a:solidFill>
                    <a:latin typeface="Source Sans Pro Semibold" charset="0"/>
                    <a:ea typeface="Source Sans Pro Semibold" charset="0"/>
                    <a:cs typeface="Source Sans Pro Semibold" charset="0"/>
                  </a:rPr>
                  <a:t>, troubleshoot, version-control </a:t>
                </a:r>
                <a:r>
                  <a:rPr lang="en-US" sz="1500" dirty="0">
                    <a:solidFill>
                      <a:schemeClr val="tx1">
                        <a:lumMod val="75000"/>
                        <a:lumOff val="25000"/>
                      </a:schemeClr>
                    </a:solidFill>
                    <a:latin typeface="Source Sans Pro Light" charset="0"/>
                    <a:ea typeface="Source Sans Pro Light" charset="0"/>
                    <a:cs typeface="Source Sans Pro Light" charset="0"/>
                  </a:rPr>
                  <a:t>big data applications.</a:t>
                </a:r>
              </a:p>
            </p:txBody>
          </p:sp>
          <p:sp>
            <p:nvSpPr>
              <p:cNvPr id="16" name="Rectangle 15"/>
              <p:cNvSpPr/>
              <p:nvPr/>
            </p:nvSpPr>
            <p:spPr>
              <a:xfrm>
                <a:off x="3484282" y="3172476"/>
                <a:ext cx="276982" cy="338554"/>
              </a:xfrm>
              <a:prstGeom prst="rect">
                <a:avLst/>
              </a:prstGeom>
            </p:spPr>
            <p:txBody>
              <a:bodyPr wrap="square">
                <a:spAutoFit/>
              </a:bodyPr>
              <a:lstStyle/>
              <a:p>
                <a:pPr marL="285750" indent="-285750">
                  <a:spcAft>
                    <a:spcPts val="300"/>
                  </a:spcAft>
                  <a:buFont typeface="Arial" charset="0"/>
                  <a:buChar char="•"/>
                </a:pPr>
                <a:r>
                  <a:rPr lang="en-US" sz="1600" b="1" dirty="0">
                    <a:latin typeface="Source Sans Pro Light" charset="0"/>
                    <a:ea typeface="Source Sans Pro Light" charset="0"/>
                    <a:cs typeface="Source Sans Pro Light" charset="0"/>
                  </a:rPr>
                  <a:t> </a:t>
                </a:r>
              </a:p>
            </p:txBody>
          </p:sp>
        </p:grpSp>
        <p:sp>
          <p:nvSpPr>
            <p:cNvPr id="14" name="Shape 457"/>
            <p:cNvSpPr/>
            <p:nvPr/>
          </p:nvSpPr>
          <p:spPr>
            <a:xfrm>
              <a:off x="360507" y="2713368"/>
              <a:ext cx="437497" cy="437497"/>
            </a:xfrm>
            <a:prstGeom prst="ellipse">
              <a:avLst/>
            </a:prstGeom>
            <a:noFill/>
            <a:ln w="1905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2400" u="none" strike="noStrike" cap="none" dirty="0" smtClean="0">
                  <a:solidFill>
                    <a:schemeClr val="accent1">
                      <a:lumMod val="75000"/>
                    </a:schemeClr>
                  </a:solidFill>
                  <a:latin typeface="Source Sans Pro Light" charset="0"/>
                  <a:ea typeface="Source Sans Pro Light" charset="0"/>
                  <a:cs typeface="Source Sans Pro Light" charset="0"/>
                  <a:sym typeface="Source Sans Pro"/>
                </a:rPr>
                <a:t>2</a:t>
              </a:r>
              <a:endParaRPr lang="en-US" sz="2800" u="none" strike="noStrike" cap="none" dirty="0">
                <a:solidFill>
                  <a:schemeClr val="accent1">
                    <a:lumMod val="75000"/>
                  </a:schemeClr>
                </a:solidFill>
                <a:latin typeface="Source Sans Pro Light" charset="0"/>
                <a:ea typeface="Source Sans Pro Light" charset="0"/>
                <a:cs typeface="Source Sans Pro Light" charset="0"/>
                <a:sym typeface="Source Sans Pro"/>
              </a:endParaRPr>
            </a:p>
          </p:txBody>
        </p:sp>
      </p:grpSp>
      <p:grpSp>
        <p:nvGrpSpPr>
          <p:cNvPr id="19" name="Group 18"/>
          <p:cNvGrpSpPr/>
          <p:nvPr/>
        </p:nvGrpSpPr>
        <p:grpSpPr>
          <a:xfrm>
            <a:off x="360507" y="3338885"/>
            <a:ext cx="8737966" cy="1034235"/>
            <a:chOff x="360507" y="3408160"/>
            <a:chExt cx="8737966" cy="1034235"/>
          </a:xfrm>
        </p:grpSpPr>
        <p:sp>
          <p:nvSpPr>
            <p:cNvPr id="20" name="Rectangle 19"/>
            <p:cNvSpPr/>
            <p:nvPr/>
          </p:nvSpPr>
          <p:spPr>
            <a:xfrm>
              <a:off x="930991" y="3408160"/>
              <a:ext cx="2856322" cy="8833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defRPr/>
              </a:pPr>
              <a:r>
                <a:rPr lang="en-US" sz="1700" b="1" dirty="0">
                  <a:solidFill>
                    <a:schemeClr val="tx1"/>
                  </a:solidFill>
                  <a:latin typeface="Source Sans Pro Semibold" charset="0"/>
                  <a:ea typeface="Source Sans Pro Semibold" charset="0"/>
                  <a:cs typeface="Source Sans Pro Semibold" charset="0"/>
                </a:rPr>
                <a:t>Establish </a:t>
              </a:r>
              <a:r>
                <a:rPr lang="en-US" sz="1700" b="1" dirty="0" smtClean="0">
                  <a:solidFill>
                    <a:schemeClr val="tx1"/>
                  </a:solidFill>
                  <a:latin typeface="Source Sans Pro Semibold" charset="0"/>
                  <a:ea typeface="Source Sans Pro Semibold" charset="0"/>
                  <a:cs typeface="Source Sans Pro Semibold" charset="0"/>
                </a:rPr>
                <a:t>Production-</a:t>
              </a:r>
              <a:br>
                <a:rPr lang="en-US" sz="1700" b="1" dirty="0" smtClean="0">
                  <a:solidFill>
                    <a:schemeClr val="tx1"/>
                  </a:solidFill>
                  <a:latin typeface="Source Sans Pro Semibold" charset="0"/>
                  <a:ea typeface="Source Sans Pro Semibold" charset="0"/>
                  <a:cs typeface="Source Sans Pro Semibold" charset="0"/>
                </a:rPr>
              </a:br>
              <a:r>
                <a:rPr lang="en-US" sz="1700" b="1" dirty="0" smtClean="0">
                  <a:solidFill>
                    <a:schemeClr val="tx1"/>
                  </a:solidFill>
                  <a:latin typeface="Source Sans Pro Semibold" charset="0"/>
                  <a:ea typeface="Source Sans Pro Semibold" charset="0"/>
                  <a:cs typeface="Source Sans Pro Semibold" charset="0"/>
                </a:rPr>
                <a:t>Ready </a:t>
              </a:r>
              <a:r>
                <a:rPr lang="en-US" sz="1700" b="1" dirty="0">
                  <a:solidFill>
                    <a:schemeClr val="tx1"/>
                  </a:solidFill>
                  <a:latin typeface="Source Sans Pro Semibold" charset="0"/>
                  <a:ea typeface="Source Sans Pro Semibold" charset="0"/>
                  <a:cs typeface="Source Sans Pro Semibold" charset="0"/>
                </a:rPr>
                <a:t>Applications</a:t>
              </a:r>
            </a:p>
          </p:txBody>
        </p:sp>
        <p:grpSp>
          <p:nvGrpSpPr>
            <p:cNvPr id="21" name="Group 20"/>
            <p:cNvGrpSpPr/>
            <p:nvPr/>
          </p:nvGrpSpPr>
          <p:grpSpPr>
            <a:xfrm>
              <a:off x="3484282" y="3580621"/>
              <a:ext cx="5614191" cy="861774"/>
              <a:chOff x="3484282" y="3580621"/>
              <a:chExt cx="5614191" cy="861774"/>
            </a:xfrm>
          </p:grpSpPr>
          <p:sp>
            <p:nvSpPr>
              <p:cNvPr id="23" name="Rectangle 22"/>
              <p:cNvSpPr/>
              <p:nvPr/>
            </p:nvSpPr>
            <p:spPr>
              <a:xfrm>
                <a:off x="3489065" y="3580621"/>
                <a:ext cx="5609408" cy="861774"/>
              </a:xfrm>
              <a:prstGeom prst="rect">
                <a:avLst/>
              </a:prstGeom>
            </p:spPr>
            <p:txBody>
              <a:bodyPr wrap="square">
                <a:spAutoFit/>
              </a:bodyPr>
              <a:lstStyle/>
              <a:p>
                <a:pPr marL="285750" indent="-285750">
                  <a:spcAft>
                    <a:spcPts val="300"/>
                  </a:spcAft>
                  <a:buFont typeface="Arial" charset="0"/>
                  <a:buChar char="•"/>
                </a:pPr>
                <a:r>
                  <a:rPr lang="en-US" sz="1500" dirty="0">
                    <a:latin typeface="Source Sans Pro Light" charset="0"/>
                    <a:ea typeface="Source Sans Pro Light" charset="0"/>
                    <a:cs typeface="Source Sans Pro Light" charset="0"/>
                  </a:rPr>
                  <a:t>Setup </a:t>
                </a:r>
                <a:r>
                  <a:rPr lang="en-US" sz="1500" b="1" dirty="0">
                    <a:solidFill>
                      <a:schemeClr val="accent1">
                        <a:lumMod val="75000"/>
                      </a:schemeClr>
                    </a:solidFill>
                    <a:latin typeface="Source Sans Pro Semibold" charset="0"/>
                    <a:ea typeface="Source Sans Pro Semibold" charset="0"/>
                    <a:cs typeface="Source Sans Pro Semibold" charset="0"/>
                  </a:rPr>
                  <a:t>robust </a:t>
                </a:r>
                <a:r>
                  <a:rPr lang="en-US" sz="1500" b="1" dirty="0" smtClean="0">
                    <a:solidFill>
                      <a:schemeClr val="accent1">
                        <a:lumMod val="75000"/>
                      </a:schemeClr>
                    </a:solidFill>
                    <a:latin typeface="Source Sans Pro Semibold" charset="0"/>
                    <a:ea typeface="Source Sans Pro Semibold" charset="0"/>
                    <a:cs typeface="Source Sans Pro Semibold" charset="0"/>
                  </a:rPr>
                  <a:t>ML data </a:t>
                </a:r>
                <a:r>
                  <a:rPr lang="en-US" sz="1500" b="1" dirty="0">
                    <a:solidFill>
                      <a:schemeClr val="accent1">
                        <a:lumMod val="75000"/>
                      </a:schemeClr>
                    </a:solidFill>
                    <a:latin typeface="Source Sans Pro Semibold" charset="0"/>
                    <a:ea typeface="Source Sans Pro Semibold" charset="0"/>
                    <a:cs typeface="Source Sans Pro Semibold" charset="0"/>
                  </a:rPr>
                  <a:t>pipelines </a:t>
                </a:r>
                <a:r>
                  <a:rPr lang="en-US" sz="1500" dirty="0">
                    <a:solidFill>
                      <a:schemeClr val="tx1">
                        <a:lumMod val="75000"/>
                        <a:lumOff val="25000"/>
                      </a:schemeClr>
                    </a:solidFill>
                    <a:latin typeface="Source Sans Pro Light" charset="0"/>
                    <a:ea typeface="Source Sans Pro Light" charset="0"/>
                    <a:cs typeface="Source Sans Pro Light" charset="0"/>
                  </a:rPr>
                  <a:t>for ETL/ELT.</a:t>
                </a:r>
              </a:p>
              <a:p>
                <a:pPr marL="285750" indent="-285750">
                  <a:spcAft>
                    <a:spcPts val="300"/>
                  </a:spcAft>
                  <a:buFont typeface="Arial" charset="0"/>
                  <a:buChar char="•"/>
                </a:pPr>
                <a:r>
                  <a:rPr lang="en-US" sz="1500" b="1" dirty="0" smtClean="0">
                    <a:solidFill>
                      <a:schemeClr val="accent1">
                        <a:lumMod val="75000"/>
                      </a:schemeClr>
                    </a:solidFill>
                    <a:latin typeface="Source Sans Pro Semibold" charset="0"/>
                    <a:ea typeface="Source Sans Pro Semibold" charset="0"/>
                    <a:cs typeface="Source Sans Pro Semibold" charset="0"/>
                  </a:rPr>
                  <a:t>Productionize real-time </a:t>
                </a:r>
                <a:r>
                  <a:rPr lang="en-US" sz="1500" dirty="0">
                    <a:solidFill>
                      <a:schemeClr val="tx1">
                        <a:lumMod val="75000"/>
                        <a:lumOff val="25000"/>
                      </a:schemeClr>
                    </a:solidFill>
                    <a:latin typeface="Source Sans Pro Light" charset="0"/>
                    <a:ea typeface="Source Sans Pro Light" charset="0"/>
                    <a:cs typeface="Source Sans Pro Light" charset="0"/>
                  </a:rPr>
                  <a:t>applications with HA, FT.</a:t>
                </a:r>
              </a:p>
              <a:p>
                <a:pPr marL="285750" indent="-285750">
                  <a:spcAft>
                    <a:spcPts val="300"/>
                  </a:spcAft>
                  <a:buFont typeface="Arial" charset="0"/>
                  <a:buChar char="•"/>
                </a:pPr>
                <a:r>
                  <a:rPr lang="en-US" sz="1500" dirty="0">
                    <a:solidFill>
                      <a:schemeClr val="tx1">
                        <a:lumMod val="75000"/>
                        <a:lumOff val="25000"/>
                      </a:schemeClr>
                    </a:solidFill>
                    <a:latin typeface="Source Sans Pro Light" charset="0"/>
                    <a:ea typeface="Source Sans Pro Light" charset="0"/>
                    <a:cs typeface="Source Sans Pro Light" charset="0"/>
                  </a:rPr>
                  <a:t>Build, serve, maintain </a:t>
                </a:r>
                <a:r>
                  <a:rPr lang="en-US" sz="1500" dirty="0" smtClean="0">
                    <a:solidFill>
                      <a:schemeClr val="accent1">
                        <a:lumMod val="75000"/>
                      </a:schemeClr>
                    </a:solidFill>
                    <a:latin typeface="Source Sans Pro Semibold" charset="0"/>
                    <a:ea typeface="Source Sans Pro Semibold" charset="0"/>
                    <a:cs typeface="Source Sans Pro Semibold" charset="0"/>
                  </a:rPr>
                  <a:t>advanced machine learning models</a:t>
                </a:r>
                <a:r>
                  <a:rPr lang="en-US" sz="1500" b="1" dirty="0" smtClean="0">
                    <a:latin typeface="Source Sans Pro Light" charset="0"/>
                    <a:ea typeface="Source Sans Pro Light" charset="0"/>
                    <a:cs typeface="Source Sans Pro Light" charset="0"/>
                  </a:rPr>
                  <a:t>.</a:t>
                </a:r>
                <a:endParaRPr lang="en-US" sz="1500" b="1" dirty="0">
                  <a:latin typeface="Source Sans Pro Light" charset="0"/>
                  <a:ea typeface="Source Sans Pro Light" charset="0"/>
                  <a:cs typeface="Source Sans Pro Light" charset="0"/>
                </a:endParaRPr>
              </a:p>
            </p:txBody>
          </p:sp>
          <p:sp>
            <p:nvSpPr>
              <p:cNvPr id="24" name="Rectangle 23"/>
              <p:cNvSpPr/>
              <p:nvPr/>
            </p:nvSpPr>
            <p:spPr>
              <a:xfrm>
                <a:off x="3484282" y="3845824"/>
                <a:ext cx="276982" cy="323165"/>
              </a:xfrm>
              <a:prstGeom prst="rect">
                <a:avLst/>
              </a:prstGeom>
            </p:spPr>
            <p:txBody>
              <a:bodyPr wrap="square">
                <a:spAutoFit/>
              </a:bodyPr>
              <a:lstStyle/>
              <a:p>
                <a:pPr marL="285750" indent="-285750">
                  <a:spcAft>
                    <a:spcPts val="300"/>
                  </a:spcAft>
                  <a:buFont typeface="Arial" charset="0"/>
                  <a:buChar char="•"/>
                </a:pPr>
                <a:r>
                  <a:rPr lang="en-US" sz="1500" b="1" dirty="0" smtClean="0">
                    <a:latin typeface="Source Sans Pro Light" charset="0"/>
                    <a:ea typeface="Source Sans Pro Light" charset="0"/>
                    <a:cs typeface="Source Sans Pro Light" charset="0"/>
                  </a:rPr>
                  <a:t> </a:t>
                </a:r>
                <a:endParaRPr lang="en-US" sz="1500" b="1" dirty="0">
                  <a:latin typeface="Source Sans Pro Light" charset="0"/>
                  <a:ea typeface="Source Sans Pro Light" charset="0"/>
                  <a:cs typeface="Source Sans Pro Light" charset="0"/>
                </a:endParaRPr>
              </a:p>
            </p:txBody>
          </p:sp>
        </p:grpSp>
        <p:sp>
          <p:nvSpPr>
            <p:cNvPr id="22" name="Shape 457"/>
            <p:cNvSpPr/>
            <p:nvPr/>
          </p:nvSpPr>
          <p:spPr>
            <a:xfrm>
              <a:off x="360507" y="3627075"/>
              <a:ext cx="437497" cy="437497"/>
            </a:xfrm>
            <a:prstGeom prst="ellipse">
              <a:avLst/>
            </a:prstGeom>
            <a:noFill/>
            <a:ln w="1905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2400" u="none" strike="noStrike" cap="none" dirty="0" smtClean="0">
                  <a:solidFill>
                    <a:schemeClr val="accent1">
                      <a:lumMod val="75000"/>
                    </a:schemeClr>
                  </a:solidFill>
                  <a:latin typeface="Source Sans Pro Light" charset="0"/>
                  <a:ea typeface="Source Sans Pro Light" charset="0"/>
                  <a:cs typeface="Source Sans Pro Light" charset="0"/>
                  <a:sym typeface="Source Sans Pro"/>
                </a:rPr>
                <a:t>3</a:t>
              </a:r>
              <a:endParaRPr lang="en-US" sz="2400" u="none" strike="noStrike" cap="none" dirty="0">
                <a:solidFill>
                  <a:schemeClr val="accent1">
                    <a:lumMod val="75000"/>
                  </a:schemeClr>
                </a:solidFill>
                <a:latin typeface="Source Sans Pro Light" charset="0"/>
                <a:ea typeface="Source Sans Pro Light" charset="0"/>
                <a:cs typeface="Source Sans Pro Light" charset="0"/>
                <a:sym typeface="Source Sans Pro"/>
              </a:endParaRPr>
            </a:p>
          </p:txBody>
        </p:sp>
      </p:grpSp>
    </p:spTree>
    <p:extLst>
      <p:ext uri="{BB962C8B-B14F-4D97-AF65-F5344CB8AC3E}">
        <p14:creationId xmlns:p14="http://schemas.microsoft.com/office/powerpoint/2010/main" val="200509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71"/>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Databricks: Closing the gap</a:t>
            </a:r>
            <a:endParaRPr lang="en-US" sz="4400" dirty="0"/>
          </a:p>
        </p:txBody>
      </p:sp>
      <p:sp>
        <p:nvSpPr>
          <p:cNvPr id="473" name="Shape 473"/>
          <p:cNvSpPr txBox="1">
            <a:spLocks noGrp="1"/>
          </p:cNvSpPr>
          <p:nvPr>
            <p:ph type="sldNum" sz="quarter" idx="10"/>
          </p:nvPr>
        </p:nvSpPr>
        <p:spPr>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5F5F5F"/>
                </a:solidFill>
                <a:latin typeface="Source Sans Pro"/>
                <a:ea typeface="Source Sans Pro"/>
                <a:cs typeface="Source Sans Pro"/>
                <a:sym typeface="Source Sans Pro"/>
              </a:rPr>
              <a:t>7</a:t>
            </a:fld>
            <a:endParaRPr lang="en-US" sz="1200" b="0" i="0" u="none" strike="noStrike" cap="none">
              <a:solidFill>
                <a:srgbClr val="5F5F5F"/>
              </a:solidFill>
              <a:latin typeface="Source Sans Pro"/>
              <a:ea typeface="Source Sans Pro"/>
              <a:cs typeface="Source Sans Pro"/>
              <a:sym typeface="Source Sans Pro"/>
            </a:endParaRPr>
          </a:p>
        </p:txBody>
      </p:sp>
      <p:grpSp>
        <p:nvGrpSpPr>
          <p:cNvPr id="14" name="Group 13"/>
          <p:cNvGrpSpPr/>
          <p:nvPr/>
        </p:nvGrpSpPr>
        <p:grpSpPr>
          <a:xfrm>
            <a:off x="141719" y="1353053"/>
            <a:ext cx="3207561" cy="2978626"/>
            <a:chOff x="141719" y="1824393"/>
            <a:chExt cx="3207561" cy="2978626"/>
          </a:xfrm>
        </p:grpSpPr>
        <p:sp>
          <p:nvSpPr>
            <p:cNvPr id="475" name="Shape 475"/>
            <p:cNvSpPr txBox="1"/>
            <p:nvPr/>
          </p:nvSpPr>
          <p:spPr>
            <a:xfrm>
              <a:off x="141719" y="2630104"/>
              <a:ext cx="2989832" cy="1147707"/>
            </a:xfrm>
            <a:prstGeom prst="rect">
              <a:avLst/>
            </a:prstGeom>
            <a:noFill/>
            <a:ln>
              <a:noFill/>
            </a:ln>
          </p:spPr>
          <p:txBody>
            <a:bodyPr lIns="91425" tIns="45700" rIns="91425" bIns="45700" anchor="t" anchorCtr="0">
              <a:noAutofit/>
            </a:bodyPr>
            <a:lstStyle/>
            <a:p>
              <a:pPr marL="180975" marR="0" lvl="0" indent="-180975" algn="l" rtl="0">
                <a:spcBef>
                  <a:spcPts val="0"/>
                </a:spcBef>
                <a:spcAft>
                  <a:spcPts val="700"/>
                </a:spcAft>
                <a:buClr>
                  <a:schemeClr val="dk1"/>
                </a:buClr>
                <a:buSzPct val="100000"/>
                <a:buFont typeface="Arial"/>
                <a:buChar char="•"/>
              </a:pPr>
              <a:r>
                <a:rPr lang="en-US" sz="1700" u="none" strike="noStrike" cap="none" dirty="0" smtClean="0">
                  <a:solidFill>
                    <a:schemeClr val="tx1">
                      <a:lumMod val="75000"/>
                      <a:lumOff val="25000"/>
                    </a:schemeClr>
                  </a:solidFill>
                  <a:latin typeface="Source Sans Pro Light" charset="0"/>
                  <a:ea typeface="Source Sans Pro Light" charset="0"/>
                  <a:cs typeface="Source Sans Pro Light" charset="0"/>
                  <a:sym typeface="Source Sans Pro"/>
                </a:rPr>
                <a:t>Separate </a:t>
              </a:r>
              <a:r>
                <a:rPr lang="en-US" sz="1700" dirty="0">
                  <a:solidFill>
                    <a:schemeClr val="tx1">
                      <a:lumMod val="75000"/>
                      <a:lumOff val="25000"/>
                    </a:schemeClr>
                  </a:solidFill>
                  <a:latin typeface="Source Sans Pro Light" charset="0"/>
                  <a:ea typeface="Source Sans Pro Light" charset="0"/>
                  <a:cs typeface="Source Sans Pro Light" charset="0"/>
                  <a:sym typeface="Source Sans Pro"/>
                </a:rPr>
                <a:t>compute</a:t>
              </a:r>
              <a:r>
                <a:rPr lang="en-US" sz="1700" u="none" strike="noStrike" cap="none" dirty="0" smtClean="0">
                  <a:solidFill>
                    <a:schemeClr val="tx1">
                      <a:lumMod val="75000"/>
                      <a:lumOff val="25000"/>
                    </a:schemeClr>
                  </a:solidFill>
                  <a:latin typeface="Source Sans Pro Light" charset="0"/>
                  <a:ea typeface="Source Sans Pro Light" charset="0"/>
                  <a:cs typeface="Source Sans Pro Light" charset="0"/>
                  <a:sym typeface="Source Sans Pro"/>
                </a:rPr>
                <a:t> </a:t>
              </a:r>
              <a:r>
                <a:rPr lang="en-US" sz="1700" dirty="0" smtClean="0">
                  <a:solidFill>
                    <a:schemeClr val="tx1">
                      <a:lumMod val="75000"/>
                      <a:lumOff val="25000"/>
                    </a:schemeClr>
                  </a:solidFill>
                  <a:latin typeface="Source Sans Pro Light" charset="0"/>
                  <a:ea typeface="Source Sans Pro Light" charset="0"/>
                  <a:cs typeface="Source Sans Pro Light" charset="0"/>
                  <a:sym typeface="Source Sans Pro"/>
                </a:rPr>
                <a:t>&amp; </a:t>
              </a:r>
              <a:r>
                <a:rPr lang="en-US" sz="1700" u="none" strike="noStrike" cap="none" dirty="0" smtClean="0">
                  <a:solidFill>
                    <a:schemeClr val="tx1">
                      <a:lumMod val="75000"/>
                      <a:lumOff val="25000"/>
                    </a:schemeClr>
                  </a:solidFill>
                  <a:latin typeface="Source Sans Pro Light" charset="0"/>
                  <a:ea typeface="Source Sans Pro Light" charset="0"/>
                  <a:cs typeface="Source Sans Pro Light" charset="0"/>
                  <a:sym typeface="Source Sans Pro"/>
                </a:rPr>
                <a:t>storage</a:t>
              </a:r>
            </a:p>
            <a:p>
              <a:pPr marL="180975" marR="0" lvl="0" indent="-180975" algn="l" rtl="0">
                <a:spcBef>
                  <a:spcPts val="0"/>
                </a:spcBef>
                <a:spcAft>
                  <a:spcPts val="700"/>
                </a:spcAft>
                <a:buClr>
                  <a:schemeClr val="dk1"/>
                </a:buClr>
                <a:buSzPct val="100000"/>
                <a:buFont typeface="Arial"/>
                <a:buChar char="•"/>
              </a:pPr>
              <a:r>
                <a:rPr lang="en-US" sz="1700" u="none" strike="noStrike" cap="none" dirty="0" smtClean="0">
                  <a:solidFill>
                    <a:schemeClr val="tx1">
                      <a:lumMod val="75000"/>
                      <a:lumOff val="25000"/>
                    </a:schemeClr>
                  </a:solidFill>
                  <a:latin typeface="Source Sans Pro Light" charset="0"/>
                  <a:ea typeface="Source Sans Pro Light" charset="0"/>
                  <a:cs typeface="Source Sans Pro Light" charset="0"/>
                  <a:sym typeface="Source Sans Pro"/>
                </a:rPr>
                <a:t>Integrate </a:t>
              </a:r>
              <a:r>
                <a:rPr lang="en-US" sz="1700" u="none" strike="noStrike" cap="none" dirty="0">
                  <a:solidFill>
                    <a:schemeClr val="tx1">
                      <a:lumMod val="75000"/>
                      <a:lumOff val="25000"/>
                    </a:schemeClr>
                  </a:solidFill>
                  <a:latin typeface="Source Sans Pro Light" charset="0"/>
                  <a:ea typeface="Source Sans Pro Light" charset="0"/>
                  <a:cs typeface="Source Sans Pro Light" charset="0"/>
                  <a:sym typeface="Source Sans Pro"/>
                </a:rPr>
                <a:t>existing data </a:t>
              </a:r>
              <a:r>
                <a:rPr lang="en-US" sz="1700" u="none" strike="noStrike" cap="none" dirty="0" smtClean="0">
                  <a:solidFill>
                    <a:schemeClr val="tx1">
                      <a:lumMod val="75000"/>
                      <a:lumOff val="25000"/>
                    </a:schemeClr>
                  </a:solidFill>
                  <a:latin typeface="Source Sans Pro Light" charset="0"/>
                  <a:ea typeface="Source Sans Pro Light" charset="0"/>
                  <a:cs typeface="Source Sans Pro Light" charset="0"/>
                  <a:sym typeface="Source Sans Pro"/>
                </a:rPr>
                <a:t>stores</a:t>
              </a:r>
              <a:endParaRPr lang="en-US" sz="1700" dirty="0" smtClean="0">
                <a:solidFill>
                  <a:schemeClr val="tx1">
                    <a:lumMod val="75000"/>
                    <a:lumOff val="25000"/>
                  </a:schemeClr>
                </a:solidFill>
                <a:latin typeface="Source Sans Pro Light" charset="0"/>
                <a:ea typeface="Source Sans Pro Light" charset="0"/>
                <a:cs typeface="Source Sans Pro Light" charset="0"/>
                <a:sym typeface="Source Sans Pro"/>
              </a:endParaRPr>
            </a:p>
            <a:p>
              <a:pPr marL="180975" marR="0" lvl="0" indent="-180975" algn="l" rtl="0">
                <a:spcBef>
                  <a:spcPts val="0"/>
                </a:spcBef>
                <a:spcAft>
                  <a:spcPts val="700"/>
                </a:spcAft>
                <a:buClr>
                  <a:schemeClr val="dk1"/>
                </a:buClr>
                <a:buSzPct val="100000"/>
                <a:buFont typeface="Arial"/>
                <a:buChar char="•"/>
              </a:pPr>
              <a:r>
                <a:rPr lang="en-US" sz="1700" dirty="0" smtClean="0">
                  <a:solidFill>
                    <a:schemeClr val="tx1">
                      <a:lumMod val="75000"/>
                      <a:lumOff val="25000"/>
                    </a:schemeClr>
                  </a:solidFill>
                  <a:latin typeface="Source Sans Pro Light" charset="0"/>
                  <a:ea typeface="Source Sans Pro Light" charset="0"/>
                  <a:cs typeface="Source Sans Pro Light" charset="0"/>
                  <a:sym typeface="Source Sans Pro"/>
                </a:rPr>
                <a:t>Efficient cache on first access</a:t>
              </a:r>
              <a:endParaRPr lang="en-US" sz="1700" u="none" strike="noStrike" cap="none" dirty="0">
                <a:solidFill>
                  <a:schemeClr val="tx1">
                    <a:lumMod val="75000"/>
                    <a:lumOff val="25000"/>
                  </a:schemeClr>
                </a:solidFill>
                <a:latin typeface="Source Sans Pro Light" charset="0"/>
                <a:ea typeface="Source Sans Pro Light" charset="0"/>
                <a:cs typeface="Source Sans Pro Light" charset="0"/>
                <a:sym typeface="Source Sans Pro"/>
              </a:endParaRPr>
            </a:p>
          </p:txBody>
        </p:sp>
        <p:sp>
          <p:nvSpPr>
            <p:cNvPr id="476" name="Shape 476"/>
            <p:cNvSpPr/>
            <p:nvPr/>
          </p:nvSpPr>
          <p:spPr>
            <a:xfrm>
              <a:off x="692257" y="1824393"/>
              <a:ext cx="2610929" cy="652941"/>
            </a:xfrm>
            <a:prstGeom prst="rect">
              <a:avLst/>
            </a:prstGeom>
            <a:noFill/>
            <a:ln>
              <a:noFill/>
            </a:ln>
          </p:spPr>
          <p:txBody>
            <a:bodyPr lIns="91425" tIns="0" rIns="91425" bIns="0" anchor="ctr" anchorCtr="0">
              <a:noAutofit/>
            </a:bodyPr>
            <a:lstStyle/>
            <a:p>
              <a:pPr marL="0" lvl="0" indent="0">
                <a:buSzPct val="25000"/>
              </a:pPr>
              <a:r>
                <a:rPr lang="en-US" sz="1700" b="1" dirty="0">
                  <a:solidFill>
                    <a:schemeClr val="tx1"/>
                  </a:solidFill>
                  <a:latin typeface="Source Sans Pro Semibold" charset="0"/>
                  <a:ea typeface="Source Sans Pro Semibold" charset="0"/>
                  <a:cs typeface="Source Sans Pro Semibold" charset="0"/>
                  <a:sym typeface="Source Sans Pro"/>
                </a:rPr>
                <a:t>Just-in-Time </a:t>
              </a:r>
              <a:br>
                <a:rPr lang="en-US" sz="1700" b="1" dirty="0">
                  <a:solidFill>
                    <a:schemeClr val="tx1"/>
                  </a:solidFill>
                  <a:latin typeface="Source Sans Pro Semibold" charset="0"/>
                  <a:ea typeface="Source Sans Pro Semibold" charset="0"/>
                  <a:cs typeface="Source Sans Pro Semibold" charset="0"/>
                  <a:sym typeface="Source Sans Pro"/>
                </a:rPr>
              </a:br>
              <a:r>
                <a:rPr lang="en-US" sz="1700" b="1" dirty="0">
                  <a:solidFill>
                    <a:schemeClr val="tx1"/>
                  </a:solidFill>
                  <a:latin typeface="Source Sans Pro Semibold" charset="0"/>
                  <a:ea typeface="Source Sans Pro Semibold" charset="0"/>
                  <a:cs typeface="Source Sans Pro Semibold" charset="0"/>
                  <a:sym typeface="Source Sans Pro"/>
                </a:rPr>
                <a:t>Data </a:t>
              </a:r>
              <a:r>
                <a:rPr lang="en-US" sz="1700" b="1" dirty="0" smtClean="0">
                  <a:solidFill>
                    <a:schemeClr val="tx1"/>
                  </a:solidFill>
                  <a:latin typeface="Source Sans Pro Semibold" charset="0"/>
                  <a:ea typeface="Source Sans Pro Semibold" charset="0"/>
                  <a:cs typeface="Source Sans Pro Semibold" charset="0"/>
                  <a:sym typeface="Source Sans Pro"/>
                </a:rPr>
                <a:t>Platform</a:t>
              </a:r>
              <a:endParaRPr lang="en-US" sz="1700" b="1" dirty="0">
                <a:solidFill>
                  <a:schemeClr val="tx1"/>
                </a:solidFill>
                <a:latin typeface="Source Sans Pro Semibold" charset="0"/>
                <a:ea typeface="Source Sans Pro Semibold" charset="0"/>
                <a:cs typeface="Source Sans Pro Semibold" charset="0"/>
                <a:sym typeface="Source Sans Pro"/>
              </a:endParaRPr>
            </a:p>
          </p:txBody>
        </p:sp>
        <p:sp>
          <p:nvSpPr>
            <p:cNvPr id="28" name="Shape 457"/>
            <p:cNvSpPr/>
            <p:nvPr/>
          </p:nvSpPr>
          <p:spPr>
            <a:xfrm>
              <a:off x="254760" y="1933804"/>
              <a:ext cx="437497" cy="437497"/>
            </a:xfrm>
            <a:prstGeom prst="ellipse">
              <a:avLst/>
            </a:prstGeom>
            <a:noFill/>
            <a:ln w="1905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2400" u="none" strike="noStrike" cap="none" dirty="0" smtClean="0">
                  <a:solidFill>
                    <a:schemeClr val="accent1">
                      <a:lumMod val="75000"/>
                    </a:schemeClr>
                  </a:solidFill>
                  <a:latin typeface="Source Sans Pro Light" charset="0"/>
                  <a:ea typeface="Source Sans Pro Light" charset="0"/>
                  <a:cs typeface="Source Sans Pro Light" charset="0"/>
                  <a:sym typeface="Source Sans Pro"/>
                </a:rPr>
                <a:t>1</a:t>
              </a:r>
              <a:endParaRPr lang="en-US" sz="2400" u="none" strike="noStrike" cap="none" dirty="0">
                <a:solidFill>
                  <a:schemeClr val="accent1">
                    <a:lumMod val="75000"/>
                  </a:schemeClr>
                </a:solidFill>
                <a:latin typeface="Source Sans Pro Light" charset="0"/>
                <a:ea typeface="Source Sans Pro Light" charset="0"/>
                <a:cs typeface="Source Sans Pro Light" charset="0"/>
                <a:sym typeface="Source Sans Pro"/>
              </a:endParaRPr>
            </a:p>
          </p:txBody>
        </p:sp>
        <p:grpSp>
          <p:nvGrpSpPr>
            <p:cNvPr id="13" name="Group 12"/>
            <p:cNvGrpSpPr/>
            <p:nvPr/>
          </p:nvGrpSpPr>
          <p:grpSpPr>
            <a:xfrm>
              <a:off x="563280" y="4150303"/>
              <a:ext cx="2786000" cy="652716"/>
              <a:chOff x="333766" y="4150303"/>
              <a:chExt cx="2786000" cy="652716"/>
            </a:xfrm>
          </p:grpSpPr>
          <p:sp>
            <p:nvSpPr>
              <p:cNvPr id="3" name="Rounded Rectangle 2"/>
              <p:cNvSpPr/>
              <p:nvPr/>
            </p:nvSpPr>
            <p:spPr>
              <a:xfrm>
                <a:off x="333766" y="4150303"/>
                <a:ext cx="2786000" cy="6527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800" b="1" dirty="0" smtClean="0">
                    <a:solidFill>
                      <a:schemeClr val="accent1">
                        <a:lumMod val="75000"/>
                      </a:schemeClr>
                    </a:solidFill>
                    <a:latin typeface="Source Sans Pro Semibold" charset="0"/>
                    <a:ea typeface="Source Sans Pro Semibold" charset="0"/>
                    <a:cs typeface="Source Sans Pro Semibold" charset="0"/>
                    <a:sym typeface="Source Sans Pro"/>
                  </a:rPr>
                  <a:t>Agile + Low TCO</a:t>
                </a:r>
                <a:endParaRPr lang="en-US" sz="1800" b="1" dirty="0">
                  <a:solidFill>
                    <a:schemeClr val="accent1">
                      <a:lumMod val="75000"/>
                    </a:schemeClr>
                  </a:solidFill>
                  <a:latin typeface="Source Sans Pro Semibold" charset="0"/>
                  <a:ea typeface="Source Sans Pro Semibold" charset="0"/>
                  <a:cs typeface="Source Sans Pro Semibold" charset="0"/>
                  <a:sym typeface="Source Sans Pro"/>
                </a:endParaRPr>
              </a:p>
            </p:txBody>
          </p:sp>
          <p:cxnSp>
            <p:nvCxnSpPr>
              <p:cNvPr id="31" name="Straight Connector 30"/>
              <p:cNvCxnSpPr/>
              <p:nvPr/>
            </p:nvCxnSpPr>
            <p:spPr>
              <a:xfrm>
                <a:off x="425460" y="4656071"/>
                <a:ext cx="160654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3187070" y="1335412"/>
            <a:ext cx="3133636" cy="2990595"/>
            <a:chOff x="3187070" y="1806752"/>
            <a:chExt cx="3133636" cy="2990595"/>
          </a:xfrm>
        </p:grpSpPr>
        <p:sp>
          <p:nvSpPr>
            <p:cNvPr id="21" name="Shape 485"/>
            <p:cNvSpPr txBox="1"/>
            <p:nvPr/>
          </p:nvSpPr>
          <p:spPr>
            <a:xfrm>
              <a:off x="3187070" y="2630104"/>
              <a:ext cx="3124487" cy="2139501"/>
            </a:xfrm>
            <a:prstGeom prst="rect">
              <a:avLst/>
            </a:prstGeom>
            <a:noFill/>
            <a:ln>
              <a:noFill/>
            </a:ln>
          </p:spPr>
          <p:txBody>
            <a:bodyPr lIns="91425" tIns="45700" rIns="91425" bIns="45700" anchor="t" anchorCtr="0">
              <a:noAutofit/>
            </a:bodyPr>
            <a:lstStyle/>
            <a:p>
              <a:pPr marL="180975" indent="-180975">
                <a:spcAft>
                  <a:spcPts val="700"/>
                </a:spcAft>
                <a:buClr>
                  <a:schemeClr val="dk1"/>
                </a:buClr>
                <a:buSzPct val="100000"/>
                <a:buFont typeface="Arial"/>
                <a:buChar char="•"/>
              </a:pPr>
              <a:r>
                <a:rPr lang="en-US" sz="1700" dirty="0">
                  <a:solidFill>
                    <a:schemeClr val="tx1">
                      <a:lumMod val="75000"/>
                      <a:lumOff val="25000"/>
                    </a:schemeClr>
                  </a:solidFill>
                  <a:latin typeface="Source Sans Pro Light" charset="0"/>
                  <a:ea typeface="Source Sans Pro Light" charset="0"/>
                  <a:cs typeface="Source Sans Pro Light" charset="0"/>
                  <a:sym typeface="Source Sans Pro"/>
                </a:rPr>
                <a:t>Interactive notebooks, dashboards, reports</a:t>
              </a:r>
            </a:p>
            <a:p>
              <a:pPr marL="180975" indent="-180975">
                <a:spcAft>
                  <a:spcPts val="700"/>
                </a:spcAft>
                <a:buClr>
                  <a:schemeClr val="dk1"/>
                </a:buClr>
                <a:buSzPct val="100000"/>
                <a:buFont typeface="Arial"/>
                <a:buChar char="•"/>
              </a:pPr>
              <a:r>
                <a:rPr lang="en-US" sz="1700" dirty="0">
                  <a:solidFill>
                    <a:schemeClr val="tx1">
                      <a:lumMod val="75000"/>
                      <a:lumOff val="25000"/>
                    </a:schemeClr>
                  </a:solidFill>
                  <a:latin typeface="Source Sans Pro Light" charset="0"/>
                  <a:ea typeface="Source Sans Pro Light" charset="0"/>
                  <a:cs typeface="Source Sans Pro Light" charset="0"/>
                  <a:sym typeface="Source Sans Pro"/>
                </a:rPr>
                <a:t>Real-time exploration, </a:t>
              </a:r>
              <a:r>
                <a:rPr lang="en-US" sz="1700" dirty="0" smtClean="0">
                  <a:solidFill>
                    <a:schemeClr val="tx1">
                      <a:lumMod val="75000"/>
                      <a:lumOff val="25000"/>
                    </a:schemeClr>
                  </a:solidFill>
                  <a:latin typeface="Source Sans Pro Light" charset="0"/>
                  <a:ea typeface="Source Sans Pro Light" charset="0"/>
                  <a:cs typeface="Source Sans Pro Light" charset="0"/>
                  <a:sym typeface="Source Sans Pro"/>
                </a:rPr>
                <a:t/>
              </a:r>
              <a:br>
                <a:rPr lang="en-US" sz="1700" dirty="0" smtClean="0">
                  <a:solidFill>
                    <a:schemeClr val="tx1">
                      <a:lumMod val="75000"/>
                      <a:lumOff val="25000"/>
                    </a:schemeClr>
                  </a:solidFill>
                  <a:latin typeface="Source Sans Pro Light" charset="0"/>
                  <a:ea typeface="Source Sans Pro Light" charset="0"/>
                  <a:cs typeface="Source Sans Pro Light" charset="0"/>
                  <a:sym typeface="Source Sans Pro"/>
                </a:rPr>
              </a:br>
              <a:r>
                <a:rPr lang="en-US" sz="1700" dirty="0" smtClean="0">
                  <a:solidFill>
                    <a:schemeClr val="tx1">
                      <a:lumMod val="75000"/>
                      <a:lumOff val="25000"/>
                    </a:schemeClr>
                  </a:solidFill>
                  <a:latin typeface="Source Sans Pro Light" charset="0"/>
                  <a:ea typeface="Source Sans Pro Light" charset="0"/>
                  <a:cs typeface="Source Sans Pro Light" charset="0"/>
                  <a:sym typeface="Source Sans Pro"/>
                </a:rPr>
                <a:t>machine </a:t>
              </a:r>
              <a:r>
                <a:rPr lang="en-US" sz="1700" dirty="0">
                  <a:solidFill>
                    <a:schemeClr val="tx1">
                      <a:lumMod val="75000"/>
                      <a:lumOff val="25000"/>
                    </a:schemeClr>
                  </a:solidFill>
                  <a:latin typeface="Source Sans Pro Light" charset="0"/>
                  <a:ea typeface="Source Sans Pro Light" charset="0"/>
                  <a:cs typeface="Source Sans Pro Light" charset="0"/>
                  <a:sym typeface="Source Sans Pro"/>
                </a:rPr>
                <a:t>learning, graph </a:t>
              </a:r>
              <a:r>
                <a:rPr lang="en-US" sz="1700" dirty="0" smtClean="0">
                  <a:solidFill>
                    <a:schemeClr val="tx1">
                      <a:lumMod val="75000"/>
                      <a:lumOff val="25000"/>
                    </a:schemeClr>
                  </a:solidFill>
                  <a:latin typeface="Source Sans Pro Light" charset="0"/>
                  <a:ea typeface="Source Sans Pro Light" charset="0"/>
                  <a:cs typeface="Source Sans Pro Light" charset="0"/>
                  <a:sym typeface="Source Sans Pro"/>
                </a:rPr>
                <a:t/>
              </a:r>
              <a:br>
                <a:rPr lang="en-US" sz="1700" dirty="0" smtClean="0">
                  <a:solidFill>
                    <a:schemeClr val="tx1">
                      <a:lumMod val="75000"/>
                      <a:lumOff val="25000"/>
                    </a:schemeClr>
                  </a:solidFill>
                  <a:latin typeface="Source Sans Pro Light" charset="0"/>
                  <a:ea typeface="Source Sans Pro Light" charset="0"/>
                  <a:cs typeface="Source Sans Pro Light" charset="0"/>
                  <a:sym typeface="Source Sans Pro"/>
                </a:rPr>
              </a:br>
              <a:r>
                <a:rPr lang="en-US" sz="1700" dirty="0" smtClean="0">
                  <a:solidFill>
                    <a:schemeClr val="tx1">
                      <a:lumMod val="75000"/>
                      <a:lumOff val="25000"/>
                    </a:schemeClr>
                  </a:solidFill>
                  <a:latin typeface="Source Sans Pro Light" charset="0"/>
                  <a:ea typeface="Source Sans Pro Light" charset="0"/>
                  <a:cs typeface="Source Sans Pro Light" charset="0"/>
                  <a:sym typeface="Source Sans Pro"/>
                </a:rPr>
                <a:t>use </a:t>
              </a:r>
              <a:r>
                <a:rPr lang="en-US" sz="1700" dirty="0">
                  <a:solidFill>
                    <a:schemeClr val="tx1">
                      <a:lumMod val="75000"/>
                      <a:lumOff val="25000"/>
                    </a:schemeClr>
                  </a:solidFill>
                  <a:latin typeface="Source Sans Pro Light" charset="0"/>
                  <a:ea typeface="Source Sans Pro Light" charset="0"/>
                  <a:cs typeface="Source Sans Pro Light" charset="0"/>
                  <a:sym typeface="Source Sans Pro"/>
                </a:rPr>
                <a:t>cases</a:t>
              </a:r>
            </a:p>
          </p:txBody>
        </p:sp>
        <p:sp>
          <p:nvSpPr>
            <p:cNvPr id="22" name="Shape 486"/>
            <p:cNvSpPr/>
            <p:nvPr/>
          </p:nvSpPr>
          <p:spPr>
            <a:xfrm>
              <a:off x="3709777" y="1806752"/>
              <a:ext cx="2610929" cy="664870"/>
            </a:xfrm>
            <a:prstGeom prst="rect">
              <a:avLst/>
            </a:prstGeom>
            <a:noFill/>
            <a:ln>
              <a:noFill/>
            </a:ln>
          </p:spPr>
          <p:txBody>
            <a:bodyPr lIns="91425" tIns="0" rIns="91425" bIns="0" anchor="ctr" anchorCtr="0">
              <a:noAutofit/>
            </a:bodyPr>
            <a:lstStyle/>
            <a:p>
              <a:pPr>
                <a:buSzPct val="25000"/>
              </a:pPr>
              <a:r>
                <a:rPr lang="en-US" sz="1700" b="1" dirty="0">
                  <a:solidFill>
                    <a:schemeClr val="tx1"/>
                  </a:solidFill>
                  <a:latin typeface="Source Sans Pro Semibold" charset="0"/>
                  <a:ea typeface="Source Sans Pro Semibold" charset="0"/>
                  <a:cs typeface="Source Sans Pro Semibold" charset="0"/>
                  <a:sym typeface="Source Sans Pro"/>
                </a:rPr>
                <a:t>Integrated </a:t>
              </a:r>
              <a:r>
                <a:rPr lang="en-US" sz="1700" b="1" dirty="0" smtClean="0">
                  <a:solidFill>
                    <a:schemeClr val="tx1"/>
                  </a:solidFill>
                  <a:latin typeface="Source Sans Pro Semibold" charset="0"/>
                  <a:ea typeface="Source Sans Pro Semibold" charset="0"/>
                  <a:cs typeface="Source Sans Pro Semibold" charset="0"/>
                  <a:sym typeface="Source Sans Pro"/>
                </a:rPr>
                <a:t>Workspace</a:t>
              </a:r>
              <a:endParaRPr lang="en-US" sz="1700" b="1" dirty="0">
                <a:solidFill>
                  <a:schemeClr val="tx1"/>
                </a:solidFill>
                <a:latin typeface="Source Sans Pro Semibold" charset="0"/>
                <a:ea typeface="Source Sans Pro Semibold" charset="0"/>
                <a:cs typeface="Source Sans Pro Semibold" charset="0"/>
                <a:sym typeface="Source Sans Pro"/>
              </a:endParaRPr>
            </a:p>
          </p:txBody>
        </p:sp>
        <p:sp>
          <p:nvSpPr>
            <p:cNvPr id="29" name="Shape 457"/>
            <p:cNvSpPr/>
            <p:nvPr/>
          </p:nvSpPr>
          <p:spPr>
            <a:xfrm>
              <a:off x="3272280" y="1933804"/>
              <a:ext cx="437497" cy="437497"/>
            </a:xfrm>
            <a:prstGeom prst="ellipse">
              <a:avLst/>
            </a:prstGeom>
            <a:noFill/>
            <a:ln w="1905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2400" u="none" strike="noStrike" cap="none" dirty="0" smtClean="0">
                  <a:solidFill>
                    <a:schemeClr val="accent1">
                      <a:lumMod val="75000"/>
                    </a:schemeClr>
                  </a:solidFill>
                  <a:latin typeface="Source Sans Pro Light" charset="0"/>
                  <a:ea typeface="Source Sans Pro Light" charset="0"/>
                  <a:cs typeface="Source Sans Pro Light" charset="0"/>
                  <a:sym typeface="Source Sans Pro"/>
                </a:rPr>
                <a:t>2</a:t>
              </a:r>
              <a:endParaRPr lang="en-US" sz="2400" u="none" strike="noStrike" cap="none" dirty="0">
                <a:solidFill>
                  <a:schemeClr val="accent1">
                    <a:lumMod val="75000"/>
                  </a:schemeClr>
                </a:solidFill>
                <a:latin typeface="Source Sans Pro Light" charset="0"/>
                <a:ea typeface="Source Sans Pro Light" charset="0"/>
                <a:cs typeface="Source Sans Pro Light" charset="0"/>
                <a:sym typeface="Source Sans Pro"/>
              </a:endParaRPr>
            </a:p>
          </p:txBody>
        </p:sp>
        <p:grpSp>
          <p:nvGrpSpPr>
            <p:cNvPr id="11" name="Group 10"/>
            <p:cNvGrpSpPr/>
            <p:nvPr/>
          </p:nvGrpSpPr>
          <p:grpSpPr>
            <a:xfrm>
              <a:off x="3255931" y="4144631"/>
              <a:ext cx="2786000" cy="652716"/>
              <a:chOff x="3187071" y="4144631"/>
              <a:chExt cx="2786000" cy="652716"/>
            </a:xfrm>
          </p:grpSpPr>
          <p:sp>
            <p:nvSpPr>
              <p:cNvPr id="26" name="Rounded Rectangle 25"/>
              <p:cNvSpPr/>
              <p:nvPr/>
            </p:nvSpPr>
            <p:spPr>
              <a:xfrm>
                <a:off x="3187071" y="4144631"/>
                <a:ext cx="2786000" cy="6527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ct val="25000"/>
                </a:pPr>
                <a:r>
                  <a:rPr lang="en-US" sz="1800" b="1" dirty="0">
                    <a:solidFill>
                      <a:schemeClr val="accent1">
                        <a:lumMod val="75000"/>
                      </a:schemeClr>
                    </a:solidFill>
                    <a:latin typeface="Source Sans Pro Semibold" charset="0"/>
                    <a:ea typeface="Source Sans Pro Semibold" charset="0"/>
                    <a:cs typeface="Source Sans Pro Semibold" charset="0"/>
                    <a:sym typeface="Source Sans Pro"/>
                  </a:rPr>
                  <a:t>Accelerate </a:t>
                </a:r>
                <a:r>
                  <a:rPr lang="en-US" sz="1800" b="1" dirty="0" smtClean="0">
                    <a:solidFill>
                      <a:schemeClr val="accent1">
                        <a:lumMod val="75000"/>
                      </a:schemeClr>
                    </a:solidFill>
                    <a:latin typeface="Source Sans Pro Semibold" charset="0"/>
                    <a:ea typeface="Source Sans Pro Semibold" charset="0"/>
                    <a:cs typeface="Source Sans Pro Semibold" charset="0"/>
                    <a:sym typeface="Source Sans Pro"/>
                  </a:rPr>
                  <a:t>Time to </a:t>
                </a:r>
                <a:r>
                  <a:rPr lang="en-US" sz="1800" b="1" dirty="0">
                    <a:solidFill>
                      <a:schemeClr val="accent1">
                        <a:lumMod val="75000"/>
                      </a:schemeClr>
                    </a:solidFill>
                    <a:latin typeface="Source Sans Pro Semibold" charset="0"/>
                    <a:ea typeface="Source Sans Pro Semibold" charset="0"/>
                    <a:cs typeface="Source Sans Pro Semibold" charset="0"/>
                    <a:sym typeface="Source Sans Pro"/>
                  </a:rPr>
                  <a:t>Value</a:t>
                </a:r>
              </a:p>
            </p:txBody>
          </p:sp>
          <p:cxnSp>
            <p:nvCxnSpPr>
              <p:cNvPr id="32" name="Straight Connector 31"/>
              <p:cNvCxnSpPr/>
              <p:nvPr/>
            </p:nvCxnSpPr>
            <p:spPr>
              <a:xfrm>
                <a:off x="3280420" y="4656071"/>
                <a:ext cx="24295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6" name="Group 15"/>
          <p:cNvGrpSpPr/>
          <p:nvPr/>
        </p:nvGrpSpPr>
        <p:grpSpPr>
          <a:xfrm>
            <a:off x="6136487" y="1351516"/>
            <a:ext cx="3305690" cy="2980163"/>
            <a:chOff x="6136487" y="1822856"/>
            <a:chExt cx="3305690" cy="2980163"/>
          </a:xfrm>
        </p:grpSpPr>
        <p:sp>
          <p:nvSpPr>
            <p:cNvPr id="480" name="Shape 480"/>
            <p:cNvSpPr txBox="1"/>
            <p:nvPr/>
          </p:nvSpPr>
          <p:spPr>
            <a:xfrm>
              <a:off x="6136487" y="2630104"/>
              <a:ext cx="2857500" cy="900300"/>
            </a:xfrm>
            <a:prstGeom prst="rect">
              <a:avLst/>
            </a:prstGeom>
            <a:noFill/>
            <a:ln>
              <a:noFill/>
            </a:ln>
          </p:spPr>
          <p:txBody>
            <a:bodyPr lIns="91425" tIns="45700" rIns="91425" bIns="45700" anchor="t" anchorCtr="0">
              <a:noAutofit/>
            </a:bodyPr>
            <a:lstStyle/>
            <a:p>
              <a:pPr marL="180975" lvl="0" indent="-180975">
                <a:spcAft>
                  <a:spcPts val="700"/>
                </a:spcAft>
                <a:buClr>
                  <a:schemeClr val="dk1"/>
                </a:buClr>
                <a:buSzPct val="100000"/>
                <a:buFont typeface="Arial"/>
                <a:buChar char="•"/>
              </a:pPr>
              <a:r>
                <a:rPr lang="en-US" sz="1700" dirty="0">
                  <a:solidFill>
                    <a:schemeClr val="tx1">
                      <a:lumMod val="75000"/>
                      <a:lumOff val="25000"/>
                    </a:schemeClr>
                  </a:solidFill>
                  <a:latin typeface="Source Sans Pro Light" charset="0"/>
                  <a:ea typeface="Source Sans Pro Light" charset="0"/>
                  <a:cs typeface="Source Sans Pro Light" charset="0"/>
                  <a:sym typeface="Source Sans Pro"/>
                </a:rPr>
                <a:t>Workflow scheduler for ML, streaming, SQL, </a:t>
              </a:r>
              <a:r>
                <a:rPr lang="en-US" sz="1700" dirty="0" smtClean="0">
                  <a:solidFill>
                    <a:schemeClr val="tx1">
                      <a:lumMod val="75000"/>
                      <a:lumOff val="25000"/>
                    </a:schemeClr>
                  </a:solidFill>
                  <a:latin typeface="Source Sans Pro Light" charset="0"/>
                  <a:ea typeface="Source Sans Pro Light" charset="0"/>
                  <a:cs typeface="Source Sans Pro Light" charset="0"/>
                  <a:sym typeface="Source Sans Pro"/>
                </a:rPr>
                <a:t>ETL</a:t>
              </a:r>
              <a:endParaRPr lang="en-US" sz="1700" dirty="0">
                <a:solidFill>
                  <a:schemeClr val="tx1">
                    <a:lumMod val="75000"/>
                    <a:lumOff val="25000"/>
                  </a:schemeClr>
                </a:solidFill>
                <a:latin typeface="Source Sans Pro Light" charset="0"/>
                <a:ea typeface="Source Sans Pro Light" charset="0"/>
                <a:cs typeface="Source Sans Pro Light" charset="0"/>
                <a:sym typeface="Source Sans Pro"/>
              </a:endParaRPr>
            </a:p>
            <a:p>
              <a:pPr marL="180975" lvl="0" indent="-180975">
                <a:spcAft>
                  <a:spcPts val="700"/>
                </a:spcAft>
                <a:buClr>
                  <a:schemeClr val="dk1"/>
                </a:buClr>
                <a:buSzPct val="100000"/>
                <a:buFont typeface="Arial"/>
                <a:buChar char="•"/>
              </a:pPr>
              <a:r>
                <a:rPr lang="en-US" sz="1700" dirty="0">
                  <a:solidFill>
                    <a:schemeClr val="tx1">
                      <a:lumMod val="75000"/>
                      <a:lumOff val="25000"/>
                    </a:schemeClr>
                  </a:solidFill>
                  <a:latin typeface="Source Sans Pro Light" charset="0"/>
                  <a:ea typeface="Source Sans Pro Light" charset="0"/>
                  <a:cs typeface="Source Sans Pro Light" charset="0"/>
                  <a:sym typeface="Source Sans Pro"/>
                </a:rPr>
                <a:t>Performance-optimized, high availability, fault-tolerant</a:t>
              </a:r>
            </a:p>
            <a:p>
              <a:pPr marL="180975" lvl="0" indent="-180975">
                <a:spcAft>
                  <a:spcPts val="700"/>
                </a:spcAft>
                <a:buClr>
                  <a:schemeClr val="dk1"/>
                </a:buClr>
                <a:buSzPct val="100000"/>
                <a:buFont typeface="Arial"/>
                <a:buChar char="•"/>
              </a:pPr>
              <a:endParaRPr lang="en-US" sz="1700" dirty="0">
                <a:solidFill>
                  <a:schemeClr val="tx1">
                    <a:lumMod val="75000"/>
                    <a:lumOff val="25000"/>
                  </a:schemeClr>
                </a:solidFill>
                <a:latin typeface="Source Sans Pro Light" charset="0"/>
                <a:ea typeface="Source Sans Pro Light" charset="0"/>
                <a:cs typeface="Source Sans Pro Light" charset="0"/>
                <a:sym typeface="Source Sans Pro"/>
              </a:endParaRPr>
            </a:p>
          </p:txBody>
        </p:sp>
        <p:sp>
          <p:nvSpPr>
            <p:cNvPr id="481" name="Shape 481"/>
            <p:cNvSpPr/>
            <p:nvPr/>
          </p:nvSpPr>
          <p:spPr>
            <a:xfrm>
              <a:off x="6656177" y="1822856"/>
              <a:ext cx="2610929" cy="664870"/>
            </a:xfrm>
            <a:prstGeom prst="rect">
              <a:avLst/>
            </a:prstGeom>
            <a:noFill/>
            <a:ln>
              <a:noFill/>
            </a:ln>
          </p:spPr>
          <p:txBody>
            <a:bodyPr lIns="91425" tIns="0" rIns="91425" bIns="0" anchor="ctr" anchorCtr="0">
              <a:noAutofit/>
            </a:bodyPr>
            <a:lstStyle/>
            <a:p>
              <a:pPr marL="0" lvl="0" indent="0">
                <a:buSzPct val="25000"/>
              </a:pPr>
              <a:r>
                <a:rPr lang="en-US" sz="1700" b="1" dirty="0">
                  <a:solidFill>
                    <a:schemeClr val="tx1"/>
                  </a:solidFill>
                  <a:latin typeface="Source Sans Pro Semibold" charset="0"/>
                  <a:ea typeface="Source Sans Pro Semibold" charset="0"/>
                  <a:cs typeface="Source Sans Pro Semibold" charset="0"/>
                  <a:sym typeface="Source Sans Pro"/>
                </a:rPr>
                <a:t>Automated </a:t>
              </a:r>
              <a:br>
                <a:rPr lang="en-US" sz="1700" b="1" dirty="0">
                  <a:solidFill>
                    <a:schemeClr val="tx1"/>
                  </a:solidFill>
                  <a:latin typeface="Source Sans Pro Semibold" charset="0"/>
                  <a:ea typeface="Source Sans Pro Semibold" charset="0"/>
                  <a:cs typeface="Source Sans Pro Semibold" charset="0"/>
                  <a:sym typeface="Source Sans Pro"/>
                </a:rPr>
              </a:br>
              <a:r>
                <a:rPr lang="en-US" sz="1700" b="1" dirty="0">
                  <a:solidFill>
                    <a:schemeClr val="tx1"/>
                  </a:solidFill>
                  <a:latin typeface="Source Sans Pro Semibold" charset="0"/>
                  <a:ea typeface="Source Sans Pro Semibold" charset="0"/>
                  <a:cs typeface="Source Sans Pro Semibold" charset="0"/>
                  <a:sym typeface="Source Sans Pro"/>
                </a:rPr>
                <a:t>Spark Management</a:t>
              </a:r>
            </a:p>
          </p:txBody>
        </p:sp>
        <p:sp>
          <p:nvSpPr>
            <p:cNvPr id="30" name="Shape 457"/>
            <p:cNvSpPr/>
            <p:nvPr/>
          </p:nvSpPr>
          <p:spPr>
            <a:xfrm>
              <a:off x="6208520" y="1933804"/>
              <a:ext cx="437497" cy="437497"/>
            </a:xfrm>
            <a:prstGeom prst="ellipse">
              <a:avLst/>
            </a:prstGeom>
            <a:noFill/>
            <a:ln w="1905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2400" u="none" strike="noStrike" cap="none" dirty="0" smtClean="0">
                  <a:solidFill>
                    <a:schemeClr val="accent1">
                      <a:lumMod val="75000"/>
                    </a:schemeClr>
                  </a:solidFill>
                  <a:latin typeface="Source Sans Pro Light" charset="0"/>
                  <a:ea typeface="Source Sans Pro Light" charset="0"/>
                  <a:cs typeface="Source Sans Pro Light" charset="0"/>
                  <a:sym typeface="Source Sans Pro"/>
                </a:rPr>
                <a:t>3</a:t>
              </a:r>
              <a:endParaRPr lang="en-US" sz="2400" u="none" strike="noStrike" cap="none" dirty="0">
                <a:solidFill>
                  <a:schemeClr val="accent1">
                    <a:lumMod val="75000"/>
                  </a:schemeClr>
                </a:solidFill>
                <a:latin typeface="Source Sans Pro Light" charset="0"/>
                <a:ea typeface="Source Sans Pro Light" charset="0"/>
                <a:cs typeface="Source Sans Pro Light" charset="0"/>
                <a:sym typeface="Source Sans Pro"/>
              </a:endParaRPr>
            </a:p>
          </p:txBody>
        </p:sp>
        <p:grpSp>
          <p:nvGrpSpPr>
            <p:cNvPr id="10" name="Group 9"/>
            <p:cNvGrpSpPr/>
            <p:nvPr/>
          </p:nvGrpSpPr>
          <p:grpSpPr>
            <a:xfrm>
              <a:off x="6656177" y="4150303"/>
              <a:ext cx="2786000" cy="652716"/>
              <a:chOff x="6136487" y="4150303"/>
              <a:chExt cx="2786000" cy="652716"/>
            </a:xfrm>
          </p:grpSpPr>
          <p:sp>
            <p:nvSpPr>
              <p:cNvPr id="23" name="Rounded Rectangle 22"/>
              <p:cNvSpPr/>
              <p:nvPr/>
            </p:nvSpPr>
            <p:spPr>
              <a:xfrm>
                <a:off x="6136487" y="4150303"/>
                <a:ext cx="2786000" cy="6527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ct val="25000"/>
                </a:pPr>
                <a:r>
                  <a:rPr lang="en-US" sz="1800" b="1" dirty="0" smtClean="0">
                    <a:solidFill>
                      <a:schemeClr val="accent1">
                        <a:lumMod val="75000"/>
                      </a:schemeClr>
                    </a:solidFill>
                    <a:latin typeface="Source Sans Pro Semibold" charset="0"/>
                    <a:ea typeface="Source Sans Pro Semibold" charset="0"/>
                    <a:cs typeface="Source Sans Pro Semibold" charset="0"/>
                    <a:sym typeface="Source Sans Pro"/>
                  </a:rPr>
                  <a:t>Performance</a:t>
                </a:r>
                <a:endParaRPr lang="en-US" sz="1800" b="1" dirty="0">
                  <a:solidFill>
                    <a:schemeClr val="accent1">
                      <a:lumMod val="75000"/>
                    </a:schemeClr>
                  </a:solidFill>
                  <a:latin typeface="Source Sans Pro Semibold" charset="0"/>
                  <a:ea typeface="Source Sans Pro Semibold" charset="0"/>
                  <a:cs typeface="Source Sans Pro Semibold" charset="0"/>
                  <a:sym typeface="Source Sans Pro"/>
                </a:endParaRPr>
              </a:p>
            </p:txBody>
          </p:sp>
          <p:cxnSp>
            <p:nvCxnSpPr>
              <p:cNvPr id="33" name="Straight Connector 32"/>
              <p:cNvCxnSpPr/>
              <p:nvPr/>
            </p:nvCxnSpPr>
            <p:spPr>
              <a:xfrm>
                <a:off x="6277620" y="4656071"/>
                <a:ext cx="125094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Enterprise </a:t>
            </a:r>
            <a:r>
              <a:rPr lang="en-US" sz="4400" dirty="0" smtClean="0"/>
              <a:t>AI </a:t>
            </a:r>
            <a:r>
              <a:rPr lang="en-US" sz="4400" dirty="0" smtClean="0"/>
              <a:t>use-cases </a:t>
            </a:r>
            <a:endParaRPr lang="en-US" sz="4400" dirty="0"/>
          </a:p>
        </p:txBody>
      </p:sp>
      <p:sp>
        <p:nvSpPr>
          <p:cNvPr id="4" name="Slide Number Placeholder 3"/>
          <p:cNvSpPr>
            <a:spLocks noGrp="1"/>
          </p:cNvSpPr>
          <p:nvPr>
            <p:ph type="sldNum" sz="quarter"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rgbClr val="5F5F5F"/>
                </a:solidFill>
                <a:latin typeface="Source Sans Pro"/>
                <a:ea typeface="Source Sans Pro"/>
                <a:cs typeface="Source Sans Pro"/>
                <a:sym typeface="Source Sans Pro"/>
              </a:rPr>
              <a:t>8</a:t>
            </a:fld>
            <a:endParaRPr lang="en-US" sz="1200" b="0" i="0" u="none" strike="noStrike" cap="none">
              <a:solidFill>
                <a:srgbClr val="5F5F5F"/>
              </a:solidFill>
              <a:latin typeface="Source Sans Pro"/>
              <a:ea typeface="Source Sans Pro"/>
              <a:cs typeface="Source Sans Pro"/>
              <a:sym typeface="Source Sans Pro"/>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1342" y="1194374"/>
            <a:ext cx="1425937" cy="644149"/>
          </a:xfrm>
          <a:prstGeom prst="rect">
            <a:avLst/>
          </a:prstGeom>
        </p:spPr>
      </p:pic>
      <p:sp>
        <p:nvSpPr>
          <p:cNvPr id="32" name="Content Placeholder 2"/>
          <p:cNvSpPr>
            <a:spLocks noGrp="1"/>
          </p:cNvSpPr>
          <p:nvPr>
            <p:ph idx="1"/>
          </p:nvPr>
        </p:nvSpPr>
        <p:spPr>
          <a:xfrm>
            <a:off x="2367279" y="1063625"/>
            <a:ext cx="6652895" cy="3579495"/>
          </a:xfrm>
        </p:spPr>
        <p:txBody>
          <a:bodyPr>
            <a:normAutofit fontScale="92500"/>
          </a:bodyPr>
          <a:lstStyle/>
          <a:p>
            <a:pPr marL="114300" indent="0">
              <a:lnSpc>
                <a:spcPct val="220000"/>
              </a:lnSpc>
              <a:buNone/>
              <a:tabLst>
                <a:tab pos="2390775" algn="l"/>
              </a:tabLst>
            </a:pPr>
            <a:r>
              <a:rPr lang="en-US" sz="2100" dirty="0" smtClean="0"/>
              <a:t>Predict credit score, credit limit, anomalies</a:t>
            </a:r>
          </a:p>
          <a:p>
            <a:pPr marL="114300" indent="0">
              <a:lnSpc>
                <a:spcPct val="220000"/>
              </a:lnSpc>
              <a:buNone/>
              <a:tabLst>
                <a:tab pos="2390775" algn="l"/>
              </a:tabLst>
            </a:pPr>
            <a:r>
              <a:rPr lang="en-US" sz="2100" dirty="0" smtClean="0"/>
              <a:t>Predict </a:t>
            </a:r>
            <a:r>
              <a:rPr lang="en-US" sz="2100" dirty="0"/>
              <a:t>energy demand based on </a:t>
            </a:r>
            <a:r>
              <a:rPr lang="en-US" sz="2100" dirty="0" smtClean="0"/>
              <a:t>massive weather </a:t>
            </a:r>
            <a:r>
              <a:rPr lang="en-US" sz="2100" dirty="0"/>
              <a:t>data</a:t>
            </a:r>
          </a:p>
          <a:p>
            <a:pPr marL="114300" indent="0">
              <a:lnSpc>
                <a:spcPct val="220000"/>
              </a:lnSpc>
              <a:buNone/>
              <a:tabLst>
                <a:tab pos="2390775" algn="l"/>
              </a:tabLst>
            </a:pPr>
            <a:r>
              <a:rPr lang="en-US" sz="2100" dirty="0" smtClean="0"/>
              <a:t>Natural </a:t>
            </a:r>
            <a:r>
              <a:rPr lang="en-US" sz="2100" dirty="0"/>
              <a:t>language processing to extract author </a:t>
            </a:r>
            <a:r>
              <a:rPr lang="en-US" sz="2100" dirty="0" smtClean="0"/>
              <a:t>graph</a:t>
            </a:r>
            <a:r>
              <a:rPr lang="en-US" sz="2100" dirty="0"/>
              <a:t>	</a:t>
            </a:r>
          </a:p>
          <a:p>
            <a:pPr marL="114300" indent="0">
              <a:lnSpc>
                <a:spcPct val="220000"/>
              </a:lnSpc>
              <a:buNone/>
              <a:tabLst>
                <a:tab pos="2390775" algn="l"/>
              </a:tabLst>
            </a:pPr>
            <a:r>
              <a:rPr lang="en-US" sz="2100" dirty="0" smtClean="0"/>
              <a:t>Predict player churn, predicting network outages		</a:t>
            </a:r>
          </a:p>
          <a:p>
            <a:pPr marL="114300" indent="0">
              <a:lnSpc>
                <a:spcPct val="220000"/>
              </a:lnSpc>
              <a:buNone/>
              <a:tabLst>
                <a:tab pos="2390775" algn="l"/>
              </a:tabLst>
            </a:pPr>
            <a:r>
              <a:rPr lang="en-US" sz="2100" dirty="0" smtClean="0"/>
              <a:t>Predict machine equipment failure</a:t>
            </a:r>
          </a:p>
          <a:p>
            <a:pPr marL="114300" indent="0">
              <a:lnSpc>
                <a:spcPct val="220000"/>
              </a:lnSpc>
              <a:tabLst>
                <a:tab pos="2390775" algn="l"/>
              </a:tabLst>
            </a:pPr>
            <a:endParaRPr lang="en-US" sz="2100" dirty="0" smtClean="0"/>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1000" y="1986688"/>
            <a:ext cx="1409521" cy="375285"/>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1520" y="2585806"/>
            <a:ext cx="1574534" cy="612319"/>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12240" y="3257197"/>
            <a:ext cx="808281" cy="627765"/>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0368" y="4059032"/>
            <a:ext cx="1290153" cy="458569"/>
          </a:xfrm>
          <a:prstGeom prst="rect">
            <a:avLst/>
          </a:prstGeom>
        </p:spPr>
      </p:pic>
    </p:spTree>
    <p:extLst>
      <p:ext uri="{BB962C8B-B14F-4D97-AF65-F5344CB8AC3E}">
        <p14:creationId xmlns:p14="http://schemas.microsoft.com/office/powerpoint/2010/main" val="16520841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Frontier of AI: Deep Learning</a:t>
            </a:r>
            <a:endParaRPr lang="en-US" dirty="0"/>
          </a:p>
        </p:txBody>
      </p:sp>
      <p:sp>
        <p:nvSpPr>
          <p:cNvPr id="4" name="Slide Number Placeholder 3"/>
          <p:cNvSpPr>
            <a:spLocks noGrp="1"/>
          </p:cNvSpPr>
          <p:nvPr>
            <p:ph type="sldNum" sz="quarter" idx="10"/>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rgbClr val="5F5F5F"/>
                </a:solidFill>
                <a:latin typeface="Source Sans Pro"/>
                <a:ea typeface="Source Sans Pro"/>
                <a:cs typeface="Source Sans Pro"/>
                <a:sym typeface="Source Sans Pro"/>
              </a:rPr>
              <a:t>9</a:t>
            </a:fld>
            <a:endParaRPr lang="en-US" sz="1200" b="0" i="0" u="none" strike="noStrike" cap="none">
              <a:solidFill>
                <a:srgbClr val="5F5F5F"/>
              </a:solidFill>
              <a:latin typeface="Source Sans Pro"/>
              <a:ea typeface="Source Sans Pro"/>
              <a:cs typeface="Source Sans Pro"/>
              <a:sym typeface="Source Sans Pro"/>
            </a:endParaRPr>
          </a:p>
        </p:txBody>
      </p:sp>
      <p:sp>
        <p:nvSpPr>
          <p:cNvPr id="9" name="TextBox 8"/>
          <p:cNvSpPr txBox="1"/>
          <p:nvPr/>
        </p:nvSpPr>
        <p:spPr>
          <a:xfrm>
            <a:off x="372747" y="3688475"/>
            <a:ext cx="2340956" cy="400110"/>
          </a:xfrm>
          <a:prstGeom prst="rect">
            <a:avLst/>
          </a:prstGeom>
          <a:noFill/>
        </p:spPr>
        <p:txBody>
          <a:bodyPr wrap="square" rtlCol="0">
            <a:spAutoFit/>
          </a:bodyPr>
          <a:lstStyle/>
          <a:p>
            <a:pPr algn="ctr">
              <a:spcBef>
                <a:spcPts val="600"/>
              </a:spcBef>
            </a:pPr>
            <a:r>
              <a:rPr lang="en-US" sz="2000" dirty="0" smtClean="0">
                <a:solidFill>
                  <a:schemeClr val="accent1">
                    <a:lumMod val="75000"/>
                  </a:schemeClr>
                </a:solidFill>
                <a:latin typeface="Source Sans Pro Semibold" charset="0"/>
                <a:ea typeface="Source Sans Pro Semibold" charset="0"/>
                <a:cs typeface="Source Sans Pro Semibold" charset="0"/>
              </a:rPr>
              <a:t>Detect cancer</a:t>
            </a:r>
          </a:p>
        </p:txBody>
      </p:sp>
      <p:sp>
        <p:nvSpPr>
          <p:cNvPr id="10" name="TextBox 9"/>
          <p:cNvSpPr txBox="1"/>
          <p:nvPr/>
        </p:nvSpPr>
        <p:spPr>
          <a:xfrm>
            <a:off x="3327340" y="3688475"/>
            <a:ext cx="2340956" cy="400110"/>
          </a:xfrm>
          <a:prstGeom prst="rect">
            <a:avLst/>
          </a:prstGeom>
          <a:noFill/>
        </p:spPr>
        <p:txBody>
          <a:bodyPr wrap="square" rtlCol="0">
            <a:spAutoFit/>
          </a:bodyPr>
          <a:lstStyle/>
          <a:p>
            <a:pPr algn="ctr">
              <a:spcBef>
                <a:spcPts val="600"/>
              </a:spcBef>
            </a:pPr>
            <a:r>
              <a:rPr lang="en-US" sz="2000" dirty="0" smtClean="0">
                <a:solidFill>
                  <a:schemeClr val="accent1">
                    <a:lumMod val="75000"/>
                  </a:schemeClr>
                </a:solidFill>
                <a:latin typeface="Source Sans Pro Semibold" charset="0"/>
                <a:ea typeface="Source Sans Pro Semibold" charset="0"/>
                <a:cs typeface="Source Sans Pro Semibold" charset="0"/>
              </a:rPr>
              <a:t>Understand speech</a:t>
            </a:r>
          </a:p>
        </p:txBody>
      </p:sp>
      <p:sp>
        <p:nvSpPr>
          <p:cNvPr id="11" name="TextBox 10"/>
          <p:cNvSpPr txBox="1"/>
          <p:nvPr/>
        </p:nvSpPr>
        <p:spPr>
          <a:xfrm>
            <a:off x="6204310" y="3688475"/>
            <a:ext cx="2571134" cy="400110"/>
          </a:xfrm>
          <a:prstGeom prst="rect">
            <a:avLst/>
          </a:prstGeom>
          <a:noFill/>
        </p:spPr>
        <p:txBody>
          <a:bodyPr wrap="square" rtlCol="0">
            <a:spAutoFit/>
          </a:bodyPr>
          <a:lstStyle/>
          <a:p>
            <a:pPr algn="ctr">
              <a:spcBef>
                <a:spcPts val="600"/>
              </a:spcBef>
            </a:pPr>
            <a:r>
              <a:rPr lang="en-US" sz="2000" dirty="0" smtClean="0">
                <a:solidFill>
                  <a:schemeClr val="accent1">
                    <a:lumMod val="75000"/>
                  </a:schemeClr>
                </a:solidFill>
                <a:latin typeface="Source Sans Pro Semibold" charset="0"/>
                <a:ea typeface="Source Sans Pro Semibold" charset="0"/>
                <a:cs typeface="Source Sans Pro Semibold" charset="0"/>
              </a:rPr>
              <a:t>Infer location</a:t>
            </a:r>
          </a:p>
        </p:txBody>
      </p:sp>
      <p:pic>
        <p:nvPicPr>
          <p:cNvPr id="13" name="Picture 12"/>
          <p:cNvPicPr>
            <a:picLocks noChangeAspect="1"/>
          </p:cNvPicPr>
          <p:nvPr/>
        </p:nvPicPr>
        <p:blipFill>
          <a:blip r:embed="rId3"/>
          <a:stretch>
            <a:fillRect/>
          </a:stretch>
        </p:blipFill>
        <p:spPr>
          <a:xfrm>
            <a:off x="6204310" y="1453577"/>
            <a:ext cx="2571135" cy="1928351"/>
          </a:xfrm>
          <a:prstGeom prst="rect">
            <a:avLst/>
          </a:prstGeom>
        </p:spPr>
      </p:pic>
      <p:pic>
        <p:nvPicPr>
          <p:cNvPr id="15" name="Picture 1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15148" y="1453577"/>
            <a:ext cx="2598378" cy="1928351"/>
          </a:xfrm>
          <a:prstGeom prst="rect">
            <a:avLst/>
          </a:prstGeom>
        </p:spPr>
      </p:pic>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44036" y="1453577"/>
            <a:ext cx="2598378" cy="1928720"/>
          </a:xfrm>
          <a:prstGeom prst="rect">
            <a:avLst/>
          </a:prstGeom>
        </p:spPr>
      </p:pic>
      <p:sp>
        <p:nvSpPr>
          <p:cNvPr id="17" name="TextBox 16"/>
          <p:cNvSpPr txBox="1"/>
          <p:nvPr/>
        </p:nvSpPr>
        <p:spPr>
          <a:xfrm>
            <a:off x="6204310" y="4108727"/>
            <a:ext cx="2571134" cy="338554"/>
          </a:xfrm>
          <a:prstGeom prst="rect">
            <a:avLst/>
          </a:prstGeom>
          <a:noFill/>
        </p:spPr>
        <p:txBody>
          <a:bodyPr wrap="square" rtlCol="0">
            <a:spAutoFit/>
          </a:bodyPr>
          <a:lstStyle/>
          <a:p>
            <a:pPr algn="ctr">
              <a:spcBef>
                <a:spcPts val="600"/>
              </a:spcBef>
            </a:pPr>
            <a:r>
              <a:rPr lang="en-US" sz="1600" dirty="0" smtClean="0">
                <a:solidFill>
                  <a:schemeClr val="tx1"/>
                </a:solidFill>
                <a:latin typeface="Source Sans Pro Light" charset="0"/>
                <a:ea typeface="Source Sans Pro Light" charset="0"/>
                <a:cs typeface="Source Sans Pro Light" charset="0"/>
              </a:rPr>
              <a:t>Identify landmarks in photos</a:t>
            </a:r>
          </a:p>
        </p:txBody>
      </p:sp>
      <p:sp>
        <p:nvSpPr>
          <p:cNvPr id="18" name="TextBox 17"/>
          <p:cNvSpPr txBox="1"/>
          <p:nvPr/>
        </p:nvSpPr>
        <p:spPr>
          <a:xfrm>
            <a:off x="3091876" y="4108727"/>
            <a:ext cx="2811883" cy="584775"/>
          </a:xfrm>
          <a:prstGeom prst="rect">
            <a:avLst/>
          </a:prstGeom>
          <a:noFill/>
        </p:spPr>
        <p:txBody>
          <a:bodyPr wrap="square" rtlCol="0">
            <a:spAutoFit/>
          </a:bodyPr>
          <a:lstStyle/>
          <a:p>
            <a:pPr algn="ctr">
              <a:spcBef>
                <a:spcPts val="600"/>
              </a:spcBef>
            </a:pPr>
            <a:r>
              <a:rPr lang="en-US" sz="1600" dirty="0" smtClean="0">
                <a:solidFill>
                  <a:schemeClr val="tx1"/>
                </a:solidFill>
                <a:latin typeface="Source Sans Pro Light" charset="0"/>
                <a:ea typeface="Source Sans Pro Light" charset="0"/>
                <a:cs typeface="Source Sans Pro Light" charset="0"/>
              </a:rPr>
              <a:t>Recognize Mandarin and English</a:t>
            </a:r>
          </a:p>
        </p:txBody>
      </p:sp>
      <p:sp>
        <p:nvSpPr>
          <p:cNvPr id="19" name="TextBox 18"/>
          <p:cNvSpPr txBox="1"/>
          <p:nvPr/>
        </p:nvSpPr>
        <p:spPr>
          <a:xfrm>
            <a:off x="137283" y="4108727"/>
            <a:ext cx="2811883" cy="338554"/>
          </a:xfrm>
          <a:prstGeom prst="rect">
            <a:avLst/>
          </a:prstGeom>
          <a:noFill/>
        </p:spPr>
        <p:txBody>
          <a:bodyPr wrap="square" rtlCol="0">
            <a:spAutoFit/>
          </a:bodyPr>
          <a:lstStyle/>
          <a:p>
            <a:pPr algn="ctr">
              <a:spcBef>
                <a:spcPts val="600"/>
              </a:spcBef>
            </a:pPr>
            <a:r>
              <a:rPr lang="en-US" sz="1600" dirty="0" smtClean="0">
                <a:solidFill>
                  <a:schemeClr val="tx1"/>
                </a:solidFill>
                <a:latin typeface="Source Sans Pro Light" charset="0"/>
                <a:ea typeface="Source Sans Pro Light" charset="0"/>
                <a:cs typeface="Source Sans Pro Light" charset="0"/>
              </a:rPr>
              <a:t>Improve cancer detection</a:t>
            </a:r>
          </a:p>
        </p:txBody>
      </p:sp>
    </p:spTree>
    <p:extLst>
      <p:ext uri="{BB962C8B-B14F-4D97-AF65-F5344CB8AC3E}">
        <p14:creationId xmlns:p14="http://schemas.microsoft.com/office/powerpoint/2010/main" val="1918111256"/>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keting_Slide_Template_150515">
  <a:themeElements>
    <a:clrScheme name="DATABRICKS 150203_2">
      <a:dk1>
        <a:sysClr val="windowText" lastClr="000000"/>
      </a:dk1>
      <a:lt1>
        <a:sysClr val="window" lastClr="FFFFFF"/>
      </a:lt1>
      <a:dk2>
        <a:srgbClr val="2B2B2B"/>
      </a:dk2>
      <a:lt2>
        <a:srgbClr val="D5D2C3"/>
      </a:lt2>
      <a:accent1>
        <a:srgbClr val="1EA3B5"/>
      </a:accent1>
      <a:accent2>
        <a:srgbClr val="EC541B"/>
      </a:accent2>
      <a:accent3>
        <a:srgbClr val="1AA756"/>
      </a:accent3>
      <a:accent4>
        <a:srgbClr val="E2151C"/>
      </a:accent4>
      <a:accent5>
        <a:srgbClr val="646464"/>
      </a:accent5>
      <a:accent6>
        <a:srgbClr val="DC3D08"/>
      </a:accent6>
      <a:hlink>
        <a:srgbClr val="1EA2B4"/>
      </a:hlink>
      <a:folHlink>
        <a:srgbClr val="7552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11289</TotalTime>
  <Words>1768</Words>
  <Application>Microsoft Macintosh PowerPoint</Application>
  <PresentationFormat>On-screen Show (16:9)</PresentationFormat>
  <Paragraphs>313</Paragraphs>
  <Slides>19</Slides>
  <Notes>13</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1" baseType="lpstr">
      <vt:lpstr>Calibri</vt:lpstr>
      <vt:lpstr>Lucida Grande</vt:lpstr>
      <vt:lpstr>MS PGothic</vt:lpstr>
      <vt:lpstr>ＭＳ Ｐゴシック</vt:lpstr>
      <vt:lpstr>Newslab Light</vt:lpstr>
      <vt:lpstr>Newslab Thin</vt:lpstr>
      <vt:lpstr>Source Sans Pro</vt:lpstr>
      <vt:lpstr>Source Sans Pro Light</vt:lpstr>
      <vt:lpstr>Source Sans Pro Semibold</vt:lpstr>
      <vt:lpstr>Arial</vt:lpstr>
      <vt:lpstr>Marketing_Slide_Template_150515</vt:lpstr>
      <vt:lpstr>Excel.Chart.8</vt:lpstr>
      <vt:lpstr>Democratizing AI with Apache Spark</vt:lpstr>
      <vt:lpstr>AI is changing the world</vt:lpstr>
      <vt:lpstr>Data is the catalyst</vt:lpstr>
      <vt:lpstr>The hardest part of AI isn’t AI</vt:lpstr>
      <vt:lpstr>PowerPoint Presentation</vt:lpstr>
      <vt:lpstr>Some gaps remain</vt:lpstr>
      <vt:lpstr>Databricks: Closing the gap</vt:lpstr>
      <vt:lpstr>Enterprise AI use-cases </vt:lpstr>
      <vt:lpstr>New Frontier of AI: Deep Learning</vt:lpstr>
      <vt:lpstr>Faster and easier deep learning with Databricks</vt:lpstr>
      <vt:lpstr>Deep Learning on Databricks</vt:lpstr>
      <vt:lpstr>Thank you.</vt:lpstr>
      <vt:lpstr>Deep Learning references</vt:lpstr>
      <vt:lpstr>Databricks</vt:lpstr>
      <vt:lpstr>Analytics Transforming Industries</vt:lpstr>
      <vt:lpstr>Databricks Just-in-Time Data Platform </vt:lpstr>
      <vt:lpstr>Databricks Just-in-Time Data Platform </vt:lpstr>
      <vt:lpstr>Today’s Data Reality</vt:lpstr>
      <vt:lpstr>Databricks Just-in-Time Data Platform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 Ghodsi</cp:lastModifiedBy>
  <cp:revision>285</cp:revision>
  <dcterms:modified xsi:type="dcterms:W3CDTF">2016-10-27T08:39:05Z</dcterms:modified>
</cp:coreProperties>
</file>